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65" r:id="rId4"/>
    <p:sldId id="354" r:id="rId5"/>
    <p:sldId id="345" r:id="rId6"/>
    <p:sldId id="258" r:id="rId7"/>
    <p:sldId id="259" r:id="rId8"/>
    <p:sldId id="260" r:id="rId9"/>
    <p:sldId id="262" r:id="rId10"/>
    <p:sldId id="263" r:id="rId11"/>
    <p:sldId id="264" r:id="rId12"/>
    <p:sldId id="282" r:id="rId13"/>
    <p:sldId id="266" r:id="rId14"/>
    <p:sldId id="320" r:id="rId15"/>
    <p:sldId id="343" r:id="rId16"/>
    <p:sldId id="292" r:id="rId17"/>
    <p:sldId id="268" r:id="rId18"/>
    <p:sldId id="269" r:id="rId19"/>
    <p:sldId id="280" r:id="rId20"/>
    <p:sldId id="271" r:id="rId21"/>
    <p:sldId id="273" r:id="rId22"/>
    <p:sldId id="274" r:id="rId23"/>
    <p:sldId id="360" r:id="rId24"/>
    <p:sldId id="279" r:id="rId25"/>
    <p:sldId id="281" r:id="rId26"/>
    <p:sldId id="288" r:id="rId27"/>
    <p:sldId id="357" r:id="rId28"/>
    <p:sldId id="358" r:id="rId29"/>
    <p:sldId id="359" r:id="rId30"/>
    <p:sldId id="289" r:id="rId31"/>
    <p:sldId id="297" r:id="rId32"/>
    <p:sldId id="349" r:id="rId33"/>
    <p:sldId id="347" r:id="rId34"/>
    <p:sldId id="348" r:id="rId35"/>
    <p:sldId id="364" r:id="rId36"/>
    <p:sldId id="303" r:id="rId37"/>
    <p:sldId id="335" r:id="rId38"/>
    <p:sldId id="339" r:id="rId39"/>
    <p:sldId id="368" r:id="rId40"/>
    <p:sldId id="361" r:id="rId41"/>
    <p:sldId id="365" r:id="rId42"/>
    <p:sldId id="370" r:id="rId43"/>
    <p:sldId id="366" r:id="rId44"/>
    <p:sldId id="367" r:id="rId45"/>
    <p:sldId id="362" r:id="rId46"/>
    <p:sldId id="363" r:id="rId47"/>
    <p:sldId id="369" r:id="rId48"/>
    <p:sldId id="304" r:id="rId49"/>
    <p:sldId id="344" r:id="rId50"/>
    <p:sldId id="346" r:id="rId51"/>
    <p:sldId id="323" r:id="rId52"/>
    <p:sldId id="315" r:id="rId53"/>
    <p:sldId id="351" r:id="rId54"/>
    <p:sldId id="352" r:id="rId55"/>
    <p:sldId id="350" r:id="rId56"/>
    <p:sldId id="353" r:id="rId57"/>
    <p:sldId id="355" r:id="rId58"/>
    <p:sldId id="356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1" d="100"/>
          <a:sy n="51" d="100"/>
        </p:scale>
        <p:origin x="-114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printerSettings" Target="printerSettings/printerSettings1.bin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770A45-E2ED-404B-A1C0-A59C8740BBC9}" type="datetimeFigureOut">
              <a:rPr lang="en-US" smtClean="0"/>
              <a:t>25/05/15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280671-7F99-3D4E-995E-AE32B803B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606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sv-SE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4D0978-D5BB-B349-A7A8-5BA9FA586A61}" type="slidenum">
              <a:rPr lang="en-US"/>
              <a:pPr/>
              <a:t>13</a:t>
            </a:fld>
            <a:endParaRPr lang="en-US"/>
          </a:p>
        </p:txBody>
      </p:sp>
      <p:sp>
        <p:nvSpPr>
          <p:cNvPr id="81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2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sv-SE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B94794-A686-6A40-B55A-03C10FEB4F38}" type="slidenum">
              <a:rPr lang="en-US"/>
              <a:pPr/>
              <a:t>17</a:t>
            </a:fld>
            <a:endParaRPr lang="en-US"/>
          </a:p>
        </p:txBody>
      </p:sp>
      <p:sp>
        <p:nvSpPr>
          <p:cNvPr id="1229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3D8299-52F8-EA4C-BFFD-47FC10744EA2}" type="slidenum">
              <a:rPr lang="en-US"/>
              <a:pPr/>
              <a:t>18</a:t>
            </a:fld>
            <a:endParaRPr lang="en-US"/>
          </a:p>
        </p:txBody>
      </p:sp>
      <p:sp>
        <p:nvSpPr>
          <p:cNvPr id="1433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3B2864-FD78-0446-943C-F172E8BC485E}" type="slidenum">
              <a:rPr lang="en-US"/>
              <a:pPr/>
              <a:t>19</a:t>
            </a:fld>
            <a:endParaRPr lang="en-US"/>
          </a:p>
        </p:txBody>
      </p:sp>
      <p:sp>
        <p:nvSpPr>
          <p:cNvPr id="163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sv-SE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76188E-5FFD-A14C-A5A5-344DE4B9843F}" type="slidenum">
              <a:rPr lang="en-US"/>
              <a:pPr/>
              <a:t>21</a:t>
            </a:fld>
            <a:endParaRPr lang="en-US"/>
          </a:p>
        </p:txBody>
      </p:sp>
      <p:sp>
        <p:nvSpPr>
          <p:cNvPr id="419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6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sv-SE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</a:t>
            </a:r>
            <a:r>
              <a:rPr lang="en-US" dirty="0" err="1" smtClean="0"/>
              <a:t>sekvensningen</a:t>
            </a:r>
            <a:r>
              <a:rPr lang="en-US" dirty="0" smtClean="0"/>
              <a:t> </a:t>
            </a:r>
            <a:r>
              <a:rPr lang="en-US" dirty="0" err="1" smtClean="0"/>
              <a:t>utförs</a:t>
            </a:r>
            <a:r>
              <a:rPr lang="en-US" baseline="0" dirty="0" smtClean="0"/>
              <a:t> 1-4 </a:t>
            </a:r>
            <a:r>
              <a:rPr lang="en-US" baseline="0" dirty="0" err="1" smtClean="0"/>
              <a:t>läsningar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beroende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typ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sekvensning</a:t>
            </a:r>
            <a:r>
              <a:rPr lang="en-US" baseline="0" dirty="0" smtClean="0"/>
              <a:t>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R1, I1, R2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280671-7F99-3D4E-995E-AE32B803BCD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877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CF872C-A1E3-A94B-A79E-884480CB8842}" type="slidenum">
              <a:rPr lang="en-US"/>
              <a:pPr/>
              <a:t>24</a:t>
            </a:fld>
            <a:endParaRPr lang="en-US"/>
          </a:p>
        </p:txBody>
      </p:sp>
      <p:sp>
        <p:nvSpPr>
          <p:cNvPr id="716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0460DB-EA98-FC46-8639-73E9EE93C890}" type="slidenum">
              <a:rPr lang="en-US"/>
              <a:pPr/>
              <a:t>3</a:t>
            </a:fld>
            <a:endParaRPr lang="en-US"/>
          </a:p>
        </p:txBody>
      </p:sp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en-GB">
                <a:latin typeface="Calibri" charset="0"/>
              </a:rPr>
              <a:t>Tight schedule, Lunch (wrap) at level 2, Dinner at level 2, speakers hand in USB, Thanks to Anders Andersson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7ABAB9-D0B3-4340-9C1C-D70284F728ED}" type="slidenum">
              <a:rPr lang="en-US"/>
              <a:pPr/>
              <a:t>26</a:t>
            </a:fld>
            <a:endParaRPr lang="en-US"/>
          </a:p>
        </p:txBody>
      </p:sp>
      <p:sp>
        <p:nvSpPr>
          <p:cNvPr id="2979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979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72B3DB26-5074-4F4B-9FAD-E2D6292A0089}" type="slidenum">
              <a:rPr lang="sv-SE" sz="1200"/>
              <a:pPr algn="r"/>
              <a:t>28</a:t>
            </a:fld>
            <a:endParaRPr lang="sv-SE" sz="1200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82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39FC48-0AFE-C14A-95E7-C3BDF7F315F9}" type="slidenum">
              <a:rPr lang="en-US"/>
              <a:pPr/>
              <a:t>30</a:t>
            </a:fld>
            <a:endParaRPr lang="en-US"/>
          </a:p>
        </p:txBody>
      </p:sp>
      <p:sp>
        <p:nvSpPr>
          <p:cNvPr id="1249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D38D1B-05FA-2A4E-9B05-691B1EB98909}" type="slidenum">
              <a:rPr lang="en-US"/>
              <a:pPr/>
              <a:t>31</a:t>
            </a:fld>
            <a:endParaRPr lang="en-US"/>
          </a:p>
        </p:txBody>
      </p:sp>
      <p:sp>
        <p:nvSpPr>
          <p:cNvPr id="1474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3C8402-8319-6B45-A9FA-5D82BFB8DB5F}" type="slidenum">
              <a:rPr lang="en-US"/>
              <a:pPr/>
              <a:t>48</a:t>
            </a:fld>
            <a:endParaRPr lang="en-US"/>
          </a:p>
        </p:txBody>
      </p:sp>
      <p:sp>
        <p:nvSpPr>
          <p:cNvPr id="27955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6322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sv-SE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D36BDB-48E3-8947-BBEA-F37656EAF561}" type="slidenum">
              <a:rPr lang="en-US"/>
              <a:pPr/>
              <a:t>54</a:t>
            </a:fld>
            <a:endParaRPr lang="en-US"/>
          </a:p>
        </p:txBody>
      </p:sp>
      <p:sp>
        <p:nvSpPr>
          <p:cNvPr id="2897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04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defTabSz="457200">
              <a:spcBef>
                <a:spcPct val="0"/>
              </a:spcBef>
            </a:pPr>
            <a:endParaRPr lang="sv-SE" sz="2400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04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defTabSz="457200">
              <a:spcBef>
                <a:spcPct val="0"/>
              </a:spcBef>
            </a:pPr>
            <a:endParaRPr lang="sv-SE" sz="2400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sv-SE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8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sv-SE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6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sv-SE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2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sv-SE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0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sv-SE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sv-SE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8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sv-SE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5A1F8-496A-9B41-8581-71C1BCC1F1E7}" type="datetimeFigureOut">
              <a:rPr lang="en-US" smtClean="0"/>
              <a:t>25/05/15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6022B-1AC0-1941-BB8B-B78CFED60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864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5A1F8-496A-9B41-8581-71C1BCC1F1E7}" type="datetimeFigureOut">
              <a:rPr lang="en-US" smtClean="0"/>
              <a:t>25/05/15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6022B-1AC0-1941-BB8B-B78CFED60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970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5A1F8-496A-9B41-8581-71C1BCC1F1E7}" type="datetimeFigureOut">
              <a:rPr lang="en-US" smtClean="0"/>
              <a:t>25/05/15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6022B-1AC0-1941-BB8B-B78CFED60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55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5A1F8-496A-9B41-8581-71C1BCC1F1E7}" type="datetimeFigureOut">
              <a:rPr lang="en-US" smtClean="0"/>
              <a:t>25/05/15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6022B-1AC0-1941-BB8B-B78CFED60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94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5A1F8-496A-9B41-8581-71C1BCC1F1E7}" type="datetimeFigureOut">
              <a:rPr lang="en-US" smtClean="0"/>
              <a:t>25/05/15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6022B-1AC0-1941-BB8B-B78CFED60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574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5A1F8-496A-9B41-8581-71C1BCC1F1E7}" type="datetimeFigureOut">
              <a:rPr lang="en-US" smtClean="0"/>
              <a:t>25/05/15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6022B-1AC0-1941-BB8B-B78CFED60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050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5A1F8-496A-9B41-8581-71C1BCC1F1E7}" type="datetimeFigureOut">
              <a:rPr lang="en-US" smtClean="0"/>
              <a:t>25/05/15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6022B-1AC0-1941-BB8B-B78CFED60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3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5A1F8-496A-9B41-8581-71C1BCC1F1E7}" type="datetimeFigureOut">
              <a:rPr lang="en-US" smtClean="0"/>
              <a:t>25/05/15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6022B-1AC0-1941-BB8B-B78CFED60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57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5A1F8-496A-9B41-8581-71C1BCC1F1E7}" type="datetimeFigureOut">
              <a:rPr lang="en-US" smtClean="0"/>
              <a:t>25/05/15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6022B-1AC0-1941-BB8B-B78CFED60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249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5A1F8-496A-9B41-8581-71C1BCC1F1E7}" type="datetimeFigureOut">
              <a:rPr lang="en-US" smtClean="0"/>
              <a:t>25/05/15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6022B-1AC0-1941-BB8B-B78CFED60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551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5A1F8-496A-9B41-8581-71C1BCC1F1E7}" type="datetimeFigureOut">
              <a:rPr lang="en-US" smtClean="0"/>
              <a:t>25/05/15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6022B-1AC0-1941-BB8B-B78CFED60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238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E5A1F8-496A-9B41-8581-71C1BCC1F1E7}" type="datetimeFigureOut">
              <a:rPr lang="en-US" smtClean="0"/>
              <a:t>25/05/15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6022B-1AC0-1941-BB8B-B78CFED60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619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jpe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jpeg"/><Relationship Id="rId10" Type="http://schemas.openxmlformats.org/officeDocument/2006/relationships/image" Target="../media/image52.jpeg"/><Relationship Id="rId11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67.jpeg"/><Relationship Id="rId5" Type="http://schemas.microsoft.com/office/2007/relationships/hdphoto" Target="../media/hdphoto2.wdp"/><Relationship Id="rId6" Type="http://schemas.openxmlformats.org/officeDocument/2006/relationships/image" Target="../media/image68.png"/><Relationship Id="rId7" Type="http://schemas.openxmlformats.org/officeDocument/2006/relationships/image" Target="../media/image40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01.png"/><Relationship Id="rId21" Type="http://schemas.openxmlformats.org/officeDocument/2006/relationships/image" Target="../media/image102.png"/><Relationship Id="rId22" Type="http://schemas.openxmlformats.org/officeDocument/2006/relationships/image" Target="../media/image103.png"/><Relationship Id="rId23" Type="http://schemas.openxmlformats.org/officeDocument/2006/relationships/image" Target="../media/image104.png"/><Relationship Id="rId24" Type="http://schemas.openxmlformats.org/officeDocument/2006/relationships/image" Target="../media/image105.png"/><Relationship Id="rId25" Type="http://schemas.openxmlformats.org/officeDocument/2006/relationships/image" Target="../media/image106.png"/><Relationship Id="rId26" Type="http://schemas.openxmlformats.org/officeDocument/2006/relationships/image" Target="../media/image107.png"/><Relationship Id="rId27" Type="http://schemas.openxmlformats.org/officeDocument/2006/relationships/image" Target="../media/image108.png"/><Relationship Id="rId28" Type="http://schemas.openxmlformats.org/officeDocument/2006/relationships/image" Target="../media/image109.png"/><Relationship Id="rId29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30" Type="http://schemas.openxmlformats.org/officeDocument/2006/relationships/image" Target="../media/image111.png"/><Relationship Id="rId31" Type="http://schemas.openxmlformats.org/officeDocument/2006/relationships/image" Target="../media/image112.png"/><Relationship Id="rId32" Type="http://schemas.openxmlformats.org/officeDocument/2006/relationships/image" Target="../media/image113.png"/><Relationship Id="rId9" Type="http://schemas.openxmlformats.org/officeDocument/2006/relationships/image" Target="../media/image90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33" Type="http://schemas.openxmlformats.org/officeDocument/2006/relationships/image" Target="../media/image114.png"/><Relationship Id="rId34" Type="http://schemas.openxmlformats.org/officeDocument/2006/relationships/image" Target="../media/image115.png"/><Relationship Id="rId35" Type="http://schemas.openxmlformats.org/officeDocument/2006/relationships/image" Target="../media/image116.png"/><Relationship Id="rId36" Type="http://schemas.openxmlformats.org/officeDocument/2006/relationships/image" Target="../media/image117.png"/><Relationship Id="rId10" Type="http://schemas.openxmlformats.org/officeDocument/2006/relationships/image" Target="../media/image91.png"/><Relationship Id="rId11" Type="http://schemas.openxmlformats.org/officeDocument/2006/relationships/image" Target="../media/image92.png"/><Relationship Id="rId12" Type="http://schemas.openxmlformats.org/officeDocument/2006/relationships/image" Target="../media/image93.png"/><Relationship Id="rId13" Type="http://schemas.openxmlformats.org/officeDocument/2006/relationships/image" Target="../media/image94.png"/><Relationship Id="rId14" Type="http://schemas.openxmlformats.org/officeDocument/2006/relationships/image" Target="../media/image95.png"/><Relationship Id="rId15" Type="http://schemas.openxmlformats.org/officeDocument/2006/relationships/image" Target="../media/image96.png"/><Relationship Id="rId16" Type="http://schemas.openxmlformats.org/officeDocument/2006/relationships/image" Target="../media/image97.png"/><Relationship Id="rId17" Type="http://schemas.openxmlformats.org/officeDocument/2006/relationships/image" Target="../media/image98.png"/><Relationship Id="rId18" Type="http://schemas.openxmlformats.org/officeDocument/2006/relationships/image" Target="../media/image99.png"/><Relationship Id="rId19" Type="http://schemas.openxmlformats.org/officeDocument/2006/relationships/image" Target="../media/image100.png"/><Relationship Id="rId37" Type="http://schemas.openxmlformats.org/officeDocument/2006/relationships/image" Target="../media/image118.png"/><Relationship Id="rId38" Type="http://schemas.openxmlformats.org/officeDocument/2006/relationships/image" Target="../media/image119.png"/><Relationship Id="rId39" Type="http://schemas.openxmlformats.org/officeDocument/2006/relationships/image" Target="../media/image120.png"/><Relationship Id="rId40" Type="http://schemas.openxmlformats.org/officeDocument/2006/relationships/image" Target="../media/image121.png"/><Relationship Id="rId41" Type="http://schemas.openxmlformats.org/officeDocument/2006/relationships/image" Target="../media/image122.png"/><Relationship Id="rId42" Type="http://schemas.openxmlformats.org/officeDocument/2006/relationships/image" Target="../media/image123.png"/><Relationship Id="rId43" Type="http://schemas.openxmlformats.org/officeDocument/2006/relationships/image" Target="../media/image12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8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Genetics" TargetMode="External"/><Relationship Id="rId4" Type="http://schemas.openxmlformats.org/officeDocument/2006/relationships/hyperlink" Target="http://en.wikipedia.org/wiki/Biochemistry" TargetMode="External"/><Relationship Id="rId5" Type="http://schemas.openxmlformats.org/officeDocument/2006/relationships/hyperlink" Target="http://en.wikipedia.org/wiki/Primary_structure" TargetMode="External"/><Relationship Id="rId6" Type="http://schemas.openxmlformats.org/officeDocument/2006/relationships/hyperlink" Target="http://en.wikipedia.org/wiki/Biopolymer" TargetMode="External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525" y="2130425"/>
            <a:ext cx="9022299" cy="1470025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Next Generation Sequencing –</a:t>
            </a:r>
            <a:br>
              <a:rPr lang="en-US" sz="54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</a:br>
            <a:r>
              <a:rPr lang="en-US" sz="54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 </a:t>
            </a:r>
            <a:r>
              <a:rPr lang="en-US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An Overview</a:t>
            </a:r>
            <a:endParaRPr lang="en-US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9525" y="4366760"/>
            <a:ext cx="8009343" cy="1752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Olga Vinnere Pettersson, PhD</a:t>
            </a:r>
          </a:p>
          <a:p>
            <a:r>
              <a:rPr lang="en-US" sz="3000" dirty="0" smtClean="0"/>
              <a:t>National Genomics Infrastructure hosted by </a:t>
            </a:r>
            <a:r>
              <a:rPr lang="en-US" sz="3000" dirty="0" err="1" smtClean="0"/>
              <a:t>ScilifeLab</a:t>
            </a:r>
            <a:r>
              <a:rPr lang="en-US" sz="3000" dirty="0" smtClean="0"/>
              <a:t>,</a:t>
            </a:r>
          </a:p>
          <a:p>
            <a:r>
              <a:rPr lang="en-US" sz="3000" dirty="0" smtClean="0"/>
              <a:t>Uppsala Node (UGC)</a:t>
            </a:r>
            <a:endParaRPr lang="en-US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974" y="37049"/>
            <a:ext cx="3221851" cy="10903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76" y="389025"/>
            <a:ext cx="2370111" cy="7383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17338" y="6457767"/>
            <a:ext cx="1596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Version 5.2.3.d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76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>
          <a:xfrm>
            <a:off x="1052146" y="274638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sv-SE">
                <a:ea typeface="ＭＳ Ｐゴシック" charset="-128"/>
                <a:cs typeface="ＭＳ Ｐゴシック" charset="-128"/>
              </a:rPr>
              <a:t>Sequencing genomes </a:t>
            </a:r>
            <a:br>
              <a:rPr lang="sv-SE">
                <a:ea typeface="ＭＳ Ｐゴシック" charset="-128"/>
                <a:cs typeface="ＭＳ Ｐゴシック" charset="-128"/>
              </a:rPr>
            </a:br>
            <a:r>
              <a:rPr lang="sv-SE">
                <a:ea typeface="ＭＳ Ｐゴシック" charset="-128"/>
                <a:cs typeface="ＭＳ Ｐゴシック" charset="-128"/>
              </a:rPr>
              <a:t>using </a:t>
            </a:r>
            <a:r>
              <a:rPr lang="sv-SE" b="1">
                <a:solidFill>
                  <a:srgbClr val="FE0F12"/>
                </a:solidFill>
                <a:ea typeface="ＭＳ Ｐゴシック" charset="-128"/>
                <a:cs typeface="ＭＳ Ｐゴシック" charset="-128"/>
              </a:rPr>
              <a:t>Sanger</a:t>
            </a:r>
            <a:r>
              <a:rPr lang="sv-SE">
                <a:ea typeface="ＭＳ Ｐゴシック" charset="-128"/>
                <a:cs typeface="ＭＳ Ｐゴシック" charset="-128"/>
              </a:rPr>
              <a:t>’s method</a:t>
            </a:r>
          </a:p>
        </p:txBody>
      </p:sp>
      <p:sp>
        <p:nvSpPr>
          <p:cNvPr id="31746" name="Rectangle 3"/>
          <p:cNvSpPr>
            <a:spLocks noGrp="1"/>
          </p:cNvSpPr>
          <p:nvPr>
            <p:ph type="body" idx="1"/>
          </p:nvPr>
        </p:nvSpPr>
        <p:spPr>
          <a:xfrm>
            <a:off x="457200" y="2080172"/>
            <a:ext cx="8229600" cy="45259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sv-SE" dirty="0" err="1">
                <a:ea typeface="ＭＳ Ｐゴシック" charset="-128"/>
                <a:cs typeface="ＭＳ Ｐゴシック" charset="-128"/>
              </a:rPr>
              <a:t>Extract</a:t>
            </a:r>
            <a:r>
              <a:rPr lang="sv-SE" dirty="0">
                <a:ea typeface="ＭＳ Ｐゴシック" charset="-128"/>
                <a:cs typeface="ＭＳ Ｐゴシック" charset="-128"/>
              </a:rPr>
              <a:t> &amp; </a:t>
            </a:r>
            <a:r>
              <a:rPr lang="sv-SE" dirty="0" err="1">
                <a:ea typeface="ＭＳ Ｐゴシック" charset="-128"/>
                <a:cs typeface="ＭＳ Ｐゴシック" charset="-128"/>
              </a:rPr>
              <a:t>purify</a:t>
            </a:r>
            <a:r>
              <a:rPr lang="sv-SE" dirty="0">
                <a:ea typeface="ＭＳ Ｐゴシック" charset="-128"/>
                <a:cs typeface="ＭＳ Ｐゴシック" charset="-128"/>
              </a:rPr>
              <a:t> </a:t>
            </a:r>
            <a:r>
              <a:rPr lang="sv-SE" dirty="0" err="1">
                <a:ea typeface="ＭＳ Ｐゴシック" charset="-128"/>
                <a:cs typeface="ＭＳ Ｐゴシック" charset="-128"/>
              </a:rPr>
              <a:t>genomic</a:t>
            </a:r>
            <a:r>
              <a:rPr lang="sv-SE" dirty="0">
                <a:ea typeface="ＭＳ Ｐゴシック" charset="-128"/>
                <a:cs typeface="ＭＳ Ｐゴシック" charset="-128"/>
              </a:rPr>
              <a:t> DNA</a:t>
            </a:r>
          </a:p>
          <a:p>
            <a:pPr eaLnBrk="1" hangingPunct="1">
              <a:lnSpc>
                <a:spcPct val="90000"/>
              </a:lnSpc>
            </a:pPr>
            <a:r>
              <a:rPr lang="sv-SE" dirty="0" err="1">
                <a:ea typeface="ＭＳ Ｐゴシック" charset="-128"/>
                <a:cs typeface="ＭＳ Ｐゴシック" charset="-128"/>
              </a:rPr>
              <a:t>Fragmentation</a:t>
            </a:r>
            <a:endParaRPr lang="sv-SE" dirty="0">
              <a:ea typeface="ＭＳ Ｐゴシック" charset="-128"/>
              <a:cs typeface="ＭＳ Ｐゴシック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sv-SE" dirty="0">
                <a:ea typeface="ＭＳ Ｐゴシック" charset="-128"/>
                <a:cs typeface="ＭＳ Ｐゴシック" charset="-128"/>
              </a:rPr>
              <a:t>Make a </a:t>
            </a:r>
            <a:r>
              <a:rPr lang="sv-SE" dirty="0" err="1">
                <a:ea typeface="ＭＳ Ｐゴシック" charset="-128"/>
                <a:cs typeface="ＭＳ Ｐゴシック" charset="-128"/>
              </a:rPr>
              <a:t>clone</a:t>
            </a:r>
            <a:r>
              <a:rPr lang="sv-SE" dirty="0">
                <a:ea typeface="ＭＳ Ｐゴシック" charset="-128"/>
                <a:cs typeface="ＭＳ Ｐゴシック" charset="-128"/>
              </a:rPr>
              <a:t> </a:t>
            </a:r>
            <a:r>
              <a:rPr lang="sv-SE" dirty="0" err="1">
                <a:ea typeface="ＭＳ Ｐゴシック" charset="-128"/>
                <a:cs typeface="ＭＳ Ｐゴシック" charset="-128"/>
              </a:rPr>
              <a:t>library</a:t>
            </a:r>
            <a:endParaRPr lang="sv-SE" dirty="0">
              <a:ea typeface="ＭＳ Ｐゴシック" charset="-128"/>
              <a:cs typeface="ＭＳ Ｐゴシック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sv-SE" dirty="0" err="1">
                <a:ea typeface="ＭＳ Ｐゴシック" charset="-128"/>
                <a:cs typeface="ＭＳ Ｐゴシック" charset="-128"/>
              </a:rPr>
              <a:t>Sequence</a:t>
            </a:r>
            <a:r>
              <a:rPr lang="sv-SE" dirty="0">
                <a:ea typeface="ＭＳ Ｐゴシック" charset="-128"/>
                <a:cs typeface="ＭＳ Ｐゴシック" charset="-128"/>
              </a:rPr>
              <a:t> </a:t>
            </a:r>
            <a:r>
              <a:rPr lang="sv-SE" dirty="0" err="1">
                <a:ea typeface="ＭＳ Ｐゴシック" charset="-128"/>
                <a:cs typeface="ＭＳ Ｐゴシック" charset="-128"/>
              </a:rPr>
              <a:t>clones</a:t>
            </a:r>
            <a:endParaRPr lang="sv-SE" dirty="0">
              <a:ea typeface="ＭＳ Ｐゴシック" charset="-128"/>
              <a:cs typeface="ＭＳ Ｐゴシック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sv-SE" dirty="0" err="1">
                <a:ea typeface="ＭＳ Ｐゴシック" charset="-128"/>
                <a:cs typeface="ＭＳ Ｐゴシック" charset="-128"/>
              </a:rPr>
              <a:t>Align</a:t>
            </a:r>
            <a:r>
              <a:rPr lang="sv-SE" dirty="0">
                <a:ea typeface="ＭＳ Ｐゴシック" charset="-128"/>
                <a:cs typeface="ＭＳ Ｐゴシック" charset="-128"/>
              </a:rPr>
              <a:t> </a:t>
            </a:r>
            <a:r>
              <a:rPr lang="sv-SE" dirty="0" err="1">
                <a:ea typeface="ＭＳ Ｐゴシック" charset="-128"/>
                <a:cs typeface="ＭＳ Ｐゴシック" charset="-128"/>
              </a:rPr>
              <a:t>sequencies</a:t>
            </a:r>
            <a:r>
              <a:rPr lang="sv-SE" dirty="0">
                <a:ea typeface="ＭＳ Ｐゴシック" charset="-128"/>
                <a:cs typeface="ＭＳ Ｐゴシック" charset="-128"/>
              </a:rPr>
              <a:t> ( -&gt; </a:t>
            </a:r>
            <a:r>
              <a:rPr lang="sv-SE" dirty="0" err="1">
                <a:ea typeface="ＭＳ Ｐゴシック" charset="-128"/>
                <a:cs typeface="ＭＳ Ｐゴシック" charset="-128"/>
              </a:rPr>
              <a:t>contigs</a:t>
            </a:r>
            <a:r>
              <a:rPr lang="sv-SE" dirty="0">
                <a:ea typeface="ＭＳ Ｐゴシック" charset="-128"/>
                <a:cs typeface="ＭＳ Ｐゴシック" charset="-128"/>
              </a:rPr>
              <a:t> -&gt; </a:t>
            </a:r>
            <a:r>
              <a:rPr lang="sv-SE" dirty="0" err="1">
                <a:ea typeface="ＭＳ Ｐゴシック" charset="-128"/>
                <a:cs typeface="ＭＳ Ｐゴシック" charset="-128"/>
              </a:rPr>
              <a:t>scaffolds</a:t>
            </a:r>
            <a:r>
              <a:rPr lang="sv-SE" dirty="0">
                <a:ea typeface="ＭＳ Ｐゴシック" charset="-128"/>
                <a:cs typeface="ＭＳ Ｐゴシック" charset="-128"/>
              </a:rPr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sv-SE" dirty="0">
                <a:ea typeface="ＭＳ Ｐゴシック" charset="-128"/>
                <a:cs typeface="ＭＳ Ｐゴシック" charset="-128"/>
              </a:rPr>
              <a:t>Close the gaps</a:t>
            </a:r>
          </a:p>
          <a:p>
            <a:pPr eaLnBrk="1" hangingPunct="1">
              <a:lnSpc>
                <a:spcPct val="90000"/>
              </a:lnSpc>
            </a:pPr>
            <a:endParaRPr lang="sv-SE" dirty="0">
              <a:ea typeface="ＭＳ Ｐゴシック" charset="-128"/>
              <a:cs typeface="ＭＳ Ｐゴシック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sv-SE" dirty="0" err="1">
                <a:ea typeface="ＭＳ Ｐゴシック" charset="-128"/>
                <a:cs typeface="ＭＳ Ｐゴシック" charset="-128"/>
              </a:rPr>
              <a:t>Cost</a:t>
            </a:r>
            <a:r>
              <a:rPr lang="sv-SE" dirty="0">
                <a:ea typeface="ＭＳ Ｐゴシック" charset="-128"/>
                <a:cs typeface="ＭＳ Ｐゴシック" charset="-128"/>
              </a:rPr>
              <a:t>/Mb=1000 $, and it </a:t>
            </a:r>
            <a:r>
              <a:rPr lang="sv-SE" dirty="0" err="1">
                <a:ea typeface="ＭＳ Ｐゴシック" charset="-128"/>
                <a:cs typeface="ＭＳ Ｐゴシック" charset="-128"/>
              </a:rPr>
              <a:t>takes</a:t>
            </a:r>
            <a:r>
              <a:rPr lang="sv-SE" dirty="0">
                <a:ea typeface="ＭＳ Ｐゴシック" charset="-128"/>
                <a:cs typeface="ＭＳ Ｐゴシック" charset="-128"/>
              </a:rPr>
              <a:t> TIME </a:t>
            </a:r>
          </a:p>
        </p:txBody>
      </p:sp>
      <p:pic>
        <p:nvPicPr>
          <p:cNvPr id="3174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8262" y="131764"/>
            <a:ext cx="1915258" cy="143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84062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/>
          </p:cNvSpPr>
          <p:nvPr>
            <p:ph type="title"/>
          </p:nvPr>
        </p:nvSpPr>
        <p:spPr>
          <a:xfrm>
            <a:off x="457200" y="474663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sv-SE">
                <a:ea typeface="ＭＳ Ｐゴシック" charset="-128"/>
                <a:cs typeface="ＭＳ Ｐゴシック" charset="-128"/>
              </a:rPr>
              <a:t>At the very beginning of genome sequencing era…</a:t>
            </a:r>
          </a:p>
        </p:txBody>
      </p:sp>
      <p:sp>
        <p:nvSpPr>
          <p:cNvPr id="35842" name="Rectangle 3"/>
          <p:cNvSpPr>
            <a:spLocks noGrp="1"/>
          </p:cNvSpPr>
          <p:nvPr>
            <p:ph type="body" idx="1"/>
          </p:nvPr>
        </p:nvSpPr>
        <p:spPr>
          <a:xfrm>
            <a:off x="328246" y="1960564"/>
            <a:ext cx="8921262" cy="4352925"/>
          </a:xfrm>
        </p:spPr>
        <p:txBody>
          <a:bodyPr/>
          <a:lstStyle/>
          <a:p>
            <a:pPr eaLnBrk="1" hangingPunct="1">
              <a:lnSpc>
                <a:spcPct val="230000"/>
              </a:lnSpc>
            </a:pPr>
            <a:r>
              <a:rPr lang="sv-SE" sz="2200">
                <a:ea typeface="ＭＳ Ｐゴシック" charset="-128"/>
                <a:cs typeface="ＭＳ Ｐゴシック" charset="-128"/>
              </a:rPr>
              <a:t>First genome: virus </a:t>
            </a:r>
            <a:r>
              <a:rPr lang="sv-SE" sz="2200">
                <a:ea typeface="ＭＳ Ｐゴシック" charset="-128"/>
                <a:cs typeface="ＭＳ Ｐゴシック" charset="-128"/>
                <a:sym typeface="Symbol" charset="2"/>
              </a:rPr>
              <a:t> </a:t>
            </a:r>
            <a:r>
              <a:rPr lang="sv-SE" sz="2200">
                <a:ea typeface="ＭＳ Ｐゴシック" charset="-128"/>
                <a:cs typeface="ＭＳ Ｐゴシック" charset="-128"/>
              </a:rPr>
              <a:t>X 174 - 5 368 bp (1977)</a:t>
            </a:r>
          </a:p>
          <a:p>
            <a:pPr eaLnBrk="1" hangingPunct="1">
              <a:lnSpc>
                <a:spcPct val="230000"/>
              </a:lnSpc>
            </a:pPr>
            <a:r>
              <a:rPr lang="sv-SE" sz="2200">
                <a:ea typeface="ＭＳ Ｐゴシック" charset="-128"/>
                <a:cs typeface="ＭＳ Ｐゴシック" charset="-128"/>
              </a:rPr>
              <a:t>First organism: </a:t>
            </a:r>
            <a:r>
              <a:rPr lang="sv-SE" sz="2200" i="1">
                <a:ea typeface="ＭＳ Ｐゴシック" charset="-128"/>
                <a:cs typeface="ＭＳ Ｐゴシック" charset="-128"/>
              </a:rPr>
              <a:t>Haemophilus influenzae - </a:t>
            </a:r>
            <a:r>
              <a:rPr lang="sv-SE" sz="2200">
                <a:ea typeface="ＭＳ Ｐゴシック" charset="-128"/>
                <a:cs typeface="ＭＳ Ｐゴシック" charset="-128"/>
              </a:rPr>
              <a:t>1.5 Mb (1995)</a:t>
            </a:r>
            <a:endParaRPr lang="sv-SE" sz="2200" i="1">
              <a:ea typeface="ＭＳ Ｐゴシック" charset="-128"/>
              <a:cs typeface="ＭＳ Ｐゴシック" charset="-128"/>
            </a:endParaRPr>
          </a:p>
          <a:p>
            <a:pPr eaLnBrk="1" hangingPunct="1">
              <a:lnSpc>
                <a:spcPct val="230000"/>
              </a:lnSpc>
            </a:pPr>
            <a:r>
              <a:rPr lang="sv-SE" sz="2200">
                <a:ea typeface="ＭＳ Ｐゴシック" charset="-128"/>
                <a:cs typeface="ＭＳ Ｐゴシック" charset="-128"/>
              </a:rPr>
              <a:t>First eukaryote: </a:t>
            </a:r>
            <a:r>
              <a:rPr lang="sv-SE" sz="2200" i="1">
                <a:ea typeface="ＭＳ Ｐゴシック" charset="-128"/>
                <a:cs typeface="ＭＳ Ｐゴシック" charset="-128"/>
              </a:rPr>
              <a:t>Saccharomyces cerevisiae - </a:t>
            </a:r>
            <a:r>
              <a:rPr lang="sv-SE" sz="2200">
                <a:ea typeface="ＭＳ Ｐゴシック" charset="-128"/>
                <a:cs typeface="ＭＳ Ｐゴシック" charset="-128"/>
              </a:rPr>
              <a:t>12.4 Mb (1996)</a:t>
            </a:r>
          </a:p>
          <a:p>
            <a:pPr eaLnBrk="1" hangingPunct="1">
              <a:lnSpc>
                <a:spcPct val="230000"/>
              </a:lnSpc>
            </a:pPr>
            <a:r>
              <a:rPr lang="sv-SE" sz="2200">
                <a:ea typeface="ＭＳ Ｐゴシック" charset="-128"/>
                <a:cs typeface="ＭＳ Ｐゴシック" charset="-128"/>
              </a:rPr>
              <a:t>First multicellular organism: </a:t>
            </a:r>
            <a:r>
              <a:rPr lang="sv-SE" sz="2200" i="1">
                <a:ea typeface="ＭＳ Ｐゴシック" charset="-128"/>
                <a:cs typeface="ＭＳ Ｐゴシック" charset="-128"/>
              </a:rPr>
              <a:t>Cenorhabditis elegans</a:t>
            </a:r>
            <a:r>
              <a:rPr lang="sv-SE" sz="2200">
                <a:ea typeface="ＭＳ Ｐゴシック" charset="-128"/>
                <a:cs typeface="ＭＳ Ｐゴシック" charset="-128"/>
              </a:rPr>
              <a:t> - 100 MB (1998-2002)</a:t>
            </a:r>
          </a:p>
          <a:p>
            <a:pPr eaLnBrk="1" hangingPunct="1">
              <a:lnSpc>
                <a:spcPct val="230000"/>
              </a:lnSpc>
            </a:pPr>
            <a:r>
              <a:rPr lang="sv-SE" sz="2200">
                <a:ea typeface="ＭＳ Ｐゴシック" charset="-128"/>
                <a:cs typeface="ＭＳ Ｐゴシック" charset="-128"/>
              </a:rPr>
              <a:t>First plant: </a:t>
            </a:r>
            <a:r>
              <a:rPr lang="sv-SE" sz="2200" i="1">
                <a:ea typeface="ＭＳ Ｐゴシック" charset="-128"/>
                <a:cs typeface="ＭＳ Ｐゴシック" charset="-128"/>
              </a:rPr>
              <a:t>Arabidopsis thaliana</a:t>
            </a:r>
            <a:r>
              <a:rPr lang="sv-SE" sz="2200">
                <a:ea typeface="ＭＳ Ｐゴシック" charset="-128"/>
                <a:cs typeface="ＭＳ Ｐゴシック" charset="-128"/>
              </a:rPr>
              <a:t> - 157 Mb (2000)</a:t>
            </a:r>
          </a:p>
        </p:txBody>
      </p:sp>
      <p:pic>
        <p:nvPicPr>
          <p:cNvPr id="3584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131" y="5430838"/>
            <a:ext cx="546589" cy="7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131" y="4614864"/>
            <a:ext cx="559777" cy="681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5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854" y="3929063"/>
            <a:ext cx="548054" cy="61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6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854" y="2924175"/>
            <a:ext cx="587620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7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0854" y="2271714"/>
            <a:ext cx="587620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23198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sv-SE" sz="4400">
                <a:latin typeface="Calibri" charset="0"/>
              </a:rPr>
              <a:t>Just an interesting comparison:</a:t>
            </a:r>
          </a:p>
        </p:txBody>
      </p:sp>
      <p:sp>
        <p:nvSpPr>
          <p:cNvPr id="54274" name="Rectangle 3"/>
          <p:cNvSpPr>
            <a:spLocks/>
          </p:cNvSpPr>
          <p:nvPr/>
        </p:nvSpPr>
        <p:spPr bwMode="auto">
          <a:xfrm>
            <a:off x="457200" y="1897063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sv-SE" sz="3200" dirty="0">
                <a:latin typeface="Calibri" charset="0"/>
              </a:rPr>
              <a:t>Human </a:t>
            </a:r>
            <a:r>
              <a:rPr lang="sv-SE" sz="3200" dirty="0" err="1">
                <a:latin typeface="Calibri" charset="0"/>
              </a:rPr>
              <a:t>genome</a:t>
            </a:r>
            <a:r>
              <a:rPr lang="sv-SE" sz="3200" dirty="0">
                <a:latin typeface="Calibri" charset="0"/>
              </a:rPr>
              <a:t> </a:t>
            </a:r>
            <a:r>
              <a:rPr lang="sv-SE" sz="3200" dirty="0" err="1">
                <a:latin typeface="Calibri" charset="0"/>
              </a:rPr>
              <a:t>project</a:t>
            </a:r>
            <a:r>
              <a:rPr lang="sv-SE" sz="3200" dirty="0">
                <a:latin typeface="Calibri" charset="0"/>
              </a:rPr>
              <a:t>, 2007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sv-SE" sz="2800" dirty="0" err="1">
                <a:latin typeface="Calibri" charset="0"/>
              </a:rPr>
              <a:t>Genome</a:t>
            </a:r>
            <a:r>
              <a:rPr lang="sv-SE" sz="2800" dirty="0">
                <a:latin typeface="Calibri" charset="0"/>
              </a:rPr>
              <a:t> </a:t>
            </a:r>
            <a:r>
              <a:rPr lang="sv-SE" sz="2800" dirty="0" err="1">
                <a:latin typeface="Calibri" charset="0"/>
              </a:rPr>
              <a:t>of</a:t>
            </a:r>
            <a:r>
              <a:rPr lang="sv-SE" sz="2800" dirty="0">
                <a:latin typeface="Calibri" charset="0"/>
              </a:rPr>
              <a:t> Craig </a:t>
            </a:r>
            <a:r>
              <a:rPr lang="sv-SE" sz="2800" dirty="0" err="1">
                <a:latin typeface="Calibri" charset="0"/>
              </a:rPr>
              <a:t>Wenter</a:t>
            </a:r>
            <a:r>
              <a:rPr lang="sv-SE" sz="2800" dirty="0">
                <a:latin typeface="Calibri" charset="0"/>
              </a:rPr>
              <a:t> </a:t>
            </a:r>
            <a:r>
              <a:rPr lang="sv-SE" sz="2800" dirty="0" err="1">
                <a:latin typeface="Calibri" charset="0"/>
              </a:rPr>
              <a:t>costs</a:t>
            </a:r>
            <a:r>
              <a:rPr lang="sv-SE" sz="2800" dirty="0">
                <a:latin typeface="Calibri" charset="0"/>
              </a:rPr>
              <a:t> 70 </a:t>
            </a:r>
            <a:r>
              <a:rPr lang="sv-SE" sz="2800" dirty="0" err="1">
                <a:latin typeface="Calibri" charset="0"/>
              </a:rPr>
              <a:t>mln</a:t>
            </a:r>
            <a:r>
              <a:rPr lang="sv-SE" sz="2800" dirty="0">
                <a:latin typeface="Calibri" charset="0"/>
              </a:rPr>
              <a:t> $ </a:t>
            </a:r>
          </a:p>
          <a:p>
            <a:pPr marL="1143000" lvl="2" indent="-228600">
              <a:spcBef>
                <a:spcPct val="20000"/>
              </a:spcBef>
              <a:buFont typeface="Arial" charset="0"/>
              <a:buChar char="•"/>
            </a:pPr>
            <a:r>
              <a:rPr lang="sv-SE" dirty="0" err="1">
                <a:latin typeface="Calibri" charset="0"/>
              </a:rPr>
              <a:t>Sanger’s</a:t>
            </a:r>
            <a:r>
              <a:rPr lang="sv-SE" dirty="0">
                <a:latin typeface="Calibri" charset="0"/>
              </a:rPr>
              <a:t> </a:t>
            </a:r>
            <a:r>
              <a:rPr lang="sv-SE" dirty="0" err="1">
                <a:latin typeface="Calibri" charset="0"/>
              </a:rPr>
              <a:t>sequencing</a:t>
            </a:r>
            <a:endParaRPr lang="sv-SE" dirty="0">
              <a:latin typeface="Calibri" charset="0"/>
            </a:endParaRPr>
          </a:p>
          <a:p>
            <a:pPr marL="1143000" lvl="2" indent="-228600">
              <a:spcBef>
                <a:spcPct val="20000"/>
              </a:spcBef>
              <a:buFont typeface="Arial" charset="0"/>
              <a:buChar char="•"/>
            </a:pPr>
            <a:endParaRPr lang="sv-SE" dirty="0">
              <a:latin typeface="Calibri" charset="0"/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sv-SE" sz="2800" dirty="0" err="1">
                <a:latin typeface="Calibri" charset="0"/>
              </a:rPr>
              <a:t>Genome</a:t>
            </a:r>
            <a:r>
              <a:rPr lang="sv-SE" sz="2800" dirty="0">
                <a:latin typeface="Calibri" charset="0"/>
              </a:rPr>
              <a:t> </a:t>
            </a:r>
            <a:r>
              <a:rPr lang="sv-SE" sz="2800" dirty="0" err="1">
                <a:latin typeface="Calibri" charset="0"/>
              </a:rPr>
              <a:t>of</a:t>
            </a:r>
            <a:r>
              <a:rPr lang="sv-SE" sz="2800" dirty="0">
                <a:latin typeface="Calibri" charset="0"/>
              </a:rPr>
              <a:t> James Watson </a:t>
            </a:r>
            <a:r>
              <a:rPr lang="sv-SE" sz="2800" dirty="0" err="1">
                <a:latin typeface="Calibri" charset="0"/>
              </a:rPr>
              <a:t>costs</a:t>
            </a:r>
            <a:r>
              <a:rPr lang="sv-SE" sz="2800" dirty="0">
                <a:latin typeface="Calibri" charset="0"/>
              </a:rPr>
              <a:t> 2 </a:t>
            </a:r>
            <a:r>
              <a:rPr lang="sv-SE" sz="2800" dirty="0" err="1">
                <a:latin typeface="Calibri" charset="0"/>
              </a:rPr>
              <a:t>mln</a:t>
            </a:r>
            <a:r>
              <a:rPr lang="sv-SE" sz="2800" dirty="0">
                <a:latin typeface="Calibri" charset="0"/>
              </a:rPr>
              <a:t> $ </a:t>
            </a:r>
          </a:p>
          <a:p>
            <a:pPr marL="1143000" lvl="2" indent="-228600">
              <a:spcBef>
                <a:spcPct val="20000"/>
              </a:spcBef>
              <a:buFont typeface="Arial" charset="0"/>
              <a:buChar char="•"/>
            </a:pPr>
            <a:r>
              <a:rPr lang="sv-SE" dirty="0">
                <a:latin typeface="Calibri" charset="0"/>
              </a:rPr>
              <a:t>454 </a:t>
            </a:r>
            <a:r>
              <a:rPr lang="sv-SE" dirty="0" err="1">
                <a:latin typeface="Calibri" charset="0"/>
              </a:rPr>
              <a:t>pyrosequencing</a:t>
            </a:r>
            <a:endParaRPr lang="sv-SE" dirty="0">
              <a:latin typeface="Calibri" charset="0"/>
            </a:endParaRPr>
          </a:p>
          <a:p>
            <a:pPr marL="1143000" lvl="2" indent="-228600">
              <a:spcBef>
                <a:spcPct val="20000"/>
              </a:spcBef>
              <a:buFont typeface="Arial" charset="0"/>
              <a:buChar char="•"/>
            </a:pPr>
            <a:endParaRPr lang="sv-SE" dirty="0">
              <a:latin typeface="Calibri" charset="0"/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sv-SE" sz="2800" dirty="0">
                <a:latin typeface="Calibri" charset="0"/>
              </a:rPr>
              <a:t>Ultimate </a:t>
            </a:r>
            <a:r>
              <a:rPr lang="sv-SE" sz="2800" dirty="0" err="1">
                <a:latin typeface="Calibri" charset="0"/>
              </a:rPr>
              <a:t>goal</a:t>
            </a:r>
            <a:r>
              <a:rPr lang="sv-SE" sz="2800" dirty="0">
                <a:latin typeface="Calibri" charset="0"/>
              </a:rPr>
              <a:t>: 1000 $ / </a:t>
            </a:r>
            <a:r>
              <a:rPr lang="sv-SE" sz="2800" dirty="0" err="1" smtClean="0">
                <a:latin typeface="Calibri" charset="0"/>
              </a:rPr>
              <a:t>individual</a:t>
            </a:r>
            <a:endParaRPr lang="sv-SE" sz="2800" dirty="0" smtClean="0">
              <a:latin typeface="Calibri" charset="0"/>
            </a:endParaRPr>
          </a:p>
          <a:p>
            <a:pPr lvl="2">
              <a:spcBef>
                <a:spcPct val="20000"/>
              </a:spcBef>
            </a:pPr>
            <a:r>
              <a:rPr lang="sv-SE" sz="2800" dirty="0" err="1" smtClean="0">
                <a:latin typeface="Calibri" charset="0"/>
              </a:rPr>
              <a:t>Almost</a:t>
            </a:r>
            <a:r>
              <a:rPr lang="sv-SE" sz="2800" dirty="0" smtClean="0">
                <a:latin typeface="Calibri" charset="0"/>
              </a:rPr>
              <a:t> </a:t>
            </a:r>
            <a:r>
              <a:rPr lang="sv-SE" sz="2800" dirty="0" err="1" smtClean="0">
                <a:latin typeface="Calibri" charset="0"/>
              </a:rPr>
              <a:t>there</a:t>
            </a:r>
            <a:r>
              <a:rPr lang="sv-SE" sz="2800" dirty="0" smtClean="0">
                <a:latin typeface="Calibri" charset="0"/>
              </a:rPr>
              <a:t>! (1200 </a:t>
            </a:r>
            <a:r>
              <a:rPr lang="sv-SE" sz="2800" dirty="0">
                <a:latin typeface="Calibri" charset="0"/>
              </a:rPr>
              <a:t>$</a:t>
            </a:r>
            <a:r>
              <a:rPr lang="sv-SE" sz="2800" dirty="0" smtClean="0">
                <a:latin typeface="Calibri" charset="0"/>
              </a:rPr>
              <a:t>)</a:t>
            </a:r>
            <a:endParaRPr lang="sv-SE" sz="2800" dirty="0">
              <a:latin typeface="Calibri" charset="0"/>
            </a:endParaRPr>
          </a:p>
          <a:p>
            <a:pPr marL="1143000" lvl="2" indent="-228600">
              <a:spcBef>
                <a:spcPct val="20000"/>
              </a:spcBef>
              <a:buFont typeface="Arial" charset="0"/>
              <a:buChar char="•"/>
            </a:pPr>
            <a:endParaRPr lang="sv-SE" dirty="0">
              <a:latin typeface="Calibri" charset="0"/>
            </a:endParaRPr>
          </a:p>
        </p:txBody>
      </p:sp>
      <p:pic>
        <p:nvPicPr>
          <p:cNvPr id="5427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65731" y="1417639"/>
            <a:ext cx="1776046" cy="230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83570" y="4826001"/>
            <a:ext cx="2658208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1980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60399"/>
            <a:ext cx="7772400" cy="1143000"/>
          </a:xfrm>
        </p:spPr>
        <p:txBody>
          <a:bodyPr/>
          <a:lstStyle/>
          <a:p>
            <a:r>
              <a:rPr lang="sv-SE" dirty="0"/>
              <a:t>Paradigm </a:t>
            </a:r>
            <a:r>
              <a:rPr lang="sv-SE" dirty="0" err="1"/>
              <a:t>change</a:t>
            </a:r>
            <a:endParaRPr lang="sv-SE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2937" y="1403399"/>
            <a:ext cx="8161534" cy="2819400"/>
          </a:xfrm>
        </p:spPr>
        <p:txBody>
          <a:bodyPr>
            <a:normAutofit/>
          </a:bodyPr>
          <a:lstStyle/>
          <a:p>
            <a:pPr marL="609600" indent="-609600">
              <a:lnSpc>
                <a:spcPct val="90000"/>
              </a:lnSpc>
              <a:buFontTx/>
              <a:buNone/>
            </a:pPr>
            <a:endParaRPr lang="sv-SE" sz="2400" dirty="0"/>
          </a:p>
          <a:p>
            <a:pPr marL="990600" lvl="1" indent="-533400">
              <a:lnSpc>
                <a:spcPct val="120000"/>
              </a:lnSpc>
              <a:buFont typeface="Times" charset="0"/>
              <a:buChar char="•"/>
            </a:pPr>
            <a:r>
              <a:rPr lang="sv-SE" sz="2400" dirty="0"/>
              <a:t>From </a:t>
            </a:r>
            <a:r>
              <a:rPr lang="sv-SE" sz="2400" dirty="0" err="1"/>
              <a:t>single</a:t>
            </a:r>
            <a:r>
              <a:rPr lang="sv-SE" sz="2400" dirty="0"/>
              <a:t> genes </a:t>
            </a:r>
            <a:r>
              <a:rPr lang="sv-SE" sz="2400" dirty="0" err="1"/>
              <a:t>to</a:t>
            </a:r>
            <a:r>
              <a:rPr lang="sv-SE" sz="2400" dirty="0"/>
              <a:t> </a:t>
            </a:r>
            <a:r>
              <a:rPr lang="sv-SE" sz="2400" dirty="0" err="1"/>
              <a:t>complete</a:t>
            </a:r>
            <a:r>
              <a:rPr lang="sv-SE" sz="2400" dirty="0"/>
              <a:t> </a:t>
            </a:r>
            <a:r>
              <a:rPr lang="sv-SE" sz="2400" dirty="0" err="1"/>
              <a:t>genomes</a:t>
            </a:r>
            <a:endParaRPr lang="sv-SE" sz="2400" dirty="0"/>
          </a:p>
          <a:p>
            <a:pPr marL="990600" lvl="1" indent="-533400">
              <a:lnSpc>
                <a:spcPct val="120000"/>
              </a:lnSpc>
              <a:buFont typeface="Times" charset="0"/>
              <a:buChar char="•"/>
            </a:pPr>
            <a:r>
              <a:rPr lang="sv-SE" sz="2400" dirty="0"/>
              <a:t>From </a:t>
            </a:r>
            <a:r>
              <a:rPr lang="sv-SE" sz="2400" dirty="0" err="1"/>
              <a:t>single</a:t>
            </a:r>
            <a:r>
              <a:rPr lang="sv-SE" sz="2400" dirty="0"/>
              <a:t> transcripts </a:t>
            </a:r>
            <a:r>
              <a:rPr lang="sv-SE" sz="2400" dirty="0" err="1"/>
              <a:t>to</a:t>
            </a:r>
            <a:r>
              <a:rPr lang="sv-SE" sz="2400" dirty="0"/>
              <a:t> </a:t>
            </a:r>
            <a:r>
              <a:rPr lang="sv-SE" sz="2400" dirty="0" err="1"/>
              <a:t>whole</a:t>
            </a:r>
            <a:r>
              <a:rPr lang="sv-SE" sz="2400" dirty="0"/>
              <a:t> </a:t>
            </a:r>
            <a:r>
              <a:rPr lang="sv-SE" sz="2400" dirty="0" err="1"/>
              <a:t>transcriptomes</a:t>
            </a:r>
            <a:endParaRPr lang="sv-SE" sz="2400" dirty="0"/>
          </a:p>
          <a:p>
            <a:pPr marL="990600" lvl="1" indent="-533400">
              <a:lnSpc>
                <a:spcPct val="120000"/>
              </a:lnSpc>
              <a:buFont typeface="Times" charset="0"/>
              <a:buChar char="•"/>
            </a:pPr>
            <a:r>
              <a:rPr lang="sv-SE" sz="2400" dirty="0"/>
              <a:t>From </a:t>
            </a:r>
            <a:r>
              <a:rPr lang="sv-SE" sz="2400" dirty="0" err="1"/>
              <a:t>single</a:t>
            </a:r>
            <a:r>
              <a:rPr lang="sv-SE" sz="2400" dirty="0"/>
              <a:t> organisms </a:t>
            </a:r>
            <a:r>
              <a:rPr lang="sv-SE" sz="2400" dirty="0" err="1"/>
              <a:t>to</a:t>
            </a:r>
            <a:r>
              <a:rPr lang="sv-SE" sz="2400" dirty="0"/>
              <a:t> </a:t>
            </a:r>
            <a:r>
              <a:rPr lang="sv-SE" sz="2400" dirty="0" err="1"/>
              <a:t>complex</a:t>
            </a:r>
            <a:r>
              <a:rPr lang="sv-SE" sz="2400" dirty="0"/>
              <a:t> </a:t>
            </a:r>
            <a:r>
              <a:rPr lang="sv-SE" sz="2400" dirty="0" err="1" smtClean="0"/>
              <a:t>metagenomic</a:t>
            </a:r>
            <a:r>
              <a:rPr lang="sv-SE" sz="2400" dirty="0" smtClean="0"/>
              <a:t> pools</a:t>
            </a:r>
            <a:endParaRPr lang="sv-SE" sz="2400" dirty="0"/>
          </a:p>
          <a:p>
            <a:pPr marL="990600" lvl="1" indent="-533400">
              <a:lnSpc>
                <a:spcPct val="120000"/>
              </a:lnSpc>
              <a:buFont typeface="Times" charset="0"/>
              <a:buChar char="•"/>
            </a:pPr>
            <a:r>
              <a:rPr lang="sv-SE" sz="2400" dirty="0"/>
              <a:t>From </a:t>
            </a:r>
            <a:r>
              <a:rPr lang="sv-SE" sz="2400" dirty="0" err="1"/>
              <a:t>model</a:t>
            </a:r>
            <a:r>
              <a:rPr lang="sv-SE" sz="2400" dirty="0"/>
              <a:t> organisms </a:t>
            </a:r>
            <a:r>
              <a:rPr lang="sv-SE" sz="2400" dirty="0" err="1"/>
              <a:t>to</a:t>
            </a:r>
            <a:r>
              <a:rPr lang="sv-SE" sz="2400" dirty="0"/>
              <a:t> the species </a:t>
            </a:r>
            <a:r>
              <a:rPr lang="sv-SE" sz="2400" dirty="0" err="1"/>
              <a:t>you</a:t>
            </a:r>
            <a:r>
              <a:rPr lang="sv-SE" sz="2400" dirty="0"/>
              <a:t> </a:t>
            </a:r>
            <a:r>
              <a:rPr lang="sv-SE" sz="2400" dirty="0" err="1"/>
              <a:t>are</a:t>
            </a:r>
            <a:r>
              <a:rPr lang="sv-SE" sz="2400" dirty="0"/>
              <a:t> </a:t>
            </a:r>
            <a:r>
              <a:rPr lang="sv-SE" sz="2400" dirty="0" err="1"/>
              <a:t>studying</a:t>
            </a:r>
            <a:endParaRPr lang="sv-SE" sz="2400" dirty="0"/>
          </a:p>
        </p:txBody>
      </p:sp>
      <p:grpSp>
        <p:nvGrpSpPr>
          <p:cNvPr id="7172" name="Group 4"/>
          <p:cNvGrpSpPr>
            <a:grpSpLocks/>
          </p:cNvGrpSpPr>
          <p:nvPr/>
        </p:nvGrpSpPr>
        <p:grpSpPr bwMode="auto">
          <a:xfrm>
            <a:off x="3886200" y="4340225"/>
            <a:ext cx="1905000" cy="2298700"/>
            <a:chOff x="429" y="916"/>
            <a:chExt cx="1052" cy="1353"/>
          </a:xfrm>
        </p:grpSpPr>
        <p:pic>
          <p:nvPicPr>
            <p:cNvPr id="7173" name="Picture 5" descr="bild82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8" t="1329" r="2658" b="1329"/>
            <a:stretch>
              <a:fillRect/>
            </a:stretch>
          </p:blipFill>
          <p:spPr bwMode="auto">
            <a:xfrm>
              <a:off x="429" y="916"/>
              <a:ext cx="1052" cy="1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74" name="Text Box 6"/>
            <p:cNvSpPr txBox="1">
              <a:spLocks noChangeArrowheads="1"/>
            </p:cNvSpPr>
            <p:nvPr/>
          </p:nvSpPr>
          <p:spPr bwMode="auto">
            <a:xfrm>
              <a:off x="434" y="2035"/>
              <a:ext cx="102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endParaRPr lang="en-US" sz="2000"/>
            </a:p>
          </p:txBody>
        </p:sp>
      </p:grpSp>
      <p:grpSp>
        <p:nvGrpSpPr>
          <p:cNvPr id="7175" name="Group 7"/>
          <p:cNvGrpSpPr>
            <a:grpSpLocks/>
          </p:cNvGrpSpPr>
          <p:nvPr/>
        </p:nvGrpSpPr>
        <p:grpSpPr bwMode="auto">
          <a:xfrm>
            <a:off x="609600" y="4873625"/>
            <a:ext cx="2419350" cy="1708150"/>
            <a:chOff x="2039" y="2703"/>
            <a:chExt cx="1524" cy="1076"/>
          </a:xfrm>
        </p:grpSpPr>
        <p:pic>
          <p:nvPicPr>
            <p:cNvPr id="7176" name="Picture 8" descr="Bild Solexa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51" t="26820" r="16504" b="19908"/>
            <a:stretch>
              <a:fillRect/>
            </a:stretch>
          </p:blipFill>
          <p:spPr bwMode="auto">
            <a:xfrm>
              <a:off x="2039" y="2703"/>
              <a:ext cx="1524" cy="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77" name="Text Box 9"/>
            <p:cNvSpPr txBox="1">
              <a:spLocks noChangeArrowheads="1"/>
            </p:cNvSpPr>
            <p:nvPr/>
          </p:nvSpPr>
          <p:spPr bwMode="auto">
            <a:xfrm>
              <a:off x="2125" y="3529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endParaRPr lang="en-US" sz="2000"/>
            </a:p>
          </p:txBody>
        </p:sp>
      </p:grpSp>
      <p:grpSp>
        <p:nvGrpSpPr>
          <p:cNvPr id="7178" name="Group 10"/>
          <p:cNvGrpSpPr>
            <a:grpSpLocks/>
          </p:cNvGrpSpPr>
          <p:nvPr/>
        </p:nvGrpSpPr>
        <p:grpSpPr bwMode="auto">
          <a:xfrm>
            <a:off x="6400800" y="3940175"/>
            <a:ext cx="2133600" cy="2914650"/>
            <a:chOff x="2928" y="1680"/>
            <a:chExt cx="1344" cy="1836"/>
          </a:xfrm>
        </p:grpSpPr>
        <p:pic>
          <p:nvPicPr>
            <p:cNvPr id="7179" name="Picture 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35" r="18015"/>
            <a:stretch>
              <a:fillRect/>
            </a:stretch>
          </p:blipFill>
          <p:spPr bwMode="auto">
            <a:xfrm>
              <a:off x="2928" y="1680"/>
              <a:ext cx="1344" cy="1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80" name="Rectangle 12"/>
            <p:cNvSpPr>
              <a:spLocks noChangeArrowheads="1"/>
            </p:cNvSpPr>
            <p:nvPr/>
          </p:nvSpPr>
          <p:spPr bwMode="auto">
            <a:xfrm>
              <a:off x="2928" y="1828"/>
              <a:ext cx="155" cy="148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1" name="Rectangle 13"/>
            <p:cNvSpPr>
              <a:spLocks noChangeArrowheads="1"/>
            </p:cNvSpPr>
            <p:nvPr/>
          </p:nvSpPr>
          <p:spPr bwMode="auto">
            <a:xfrm>
              <a:off x="3932" y="1824"/>
              <a:ext cx="336" cy="1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2" name="Rectangle 14"/>
            <p:cNvSpPr>
              <a:spLocks noChangeArrowheads="1"/>
            </p:cNvSpPr>
            <p:nvPr/>
          </p:nvSpPr>
          <p:spPr bwMode="auto">
            <a:xfrm>
              <a:off x="3353" y="3280"/>
              <a:ext cx="134" cy="1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3" name="Rectangle 15"/>
            <p:cNvSpPr>
              <a:spLocks noChangeArrowheads="1"/>
            </p:cNvSpPr>
            <p:nvPr/>
          </p:nvSpPr>
          <p:spPr bwMode="auto">
            <a:xfrm>
              <a:off x="3479" y="3316"/>
              <a:ext cx="134" cy="1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4" name="Rectangle 16"/>
            <p:cNvSpPr>
              <a:spLocks noChangeArrowheads="1"/>
            </p:cNvSpPr>
            <p:nvPr/>
          </p:nvSpPr>
          <p:spPr bwMode="auto">
            <a:xfrm>
              <a:off x="3994" y="3203"/>
              <a:ext cx="134" cy="1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5" name="Rectangle 17"/>
            <p:cNvSpPr>
              <a:spLocks noChangeArrowheads="1"/>
            </p:cNvSpPr>
            <p:nvPr/>
          </p:nvSpPr>
          <p:spPr bwMode="auto">
            <a:xfrm>
              <a:off x="3917" y="2635"/>
              <a:ext cx="134" cy="1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6" name="Rectangle 18"/>
            <p:cNvSpPr>
              <a:spLocks noChangeArrowheads="1"/>
            </p:cNvSpPr>
            <p:nvPr/>
          </p:nvSpPr>
          <p:spPr bwMode="auto">
            <a:xfrm>
              <a:off x="4035" y="2629"/>
              <a:ext cx="134" cy="1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7" name="Rectangle 19"/>
            <p:cNvSpPr>
              <a:spLocks noChangeArrowheads="1"/>
            </p:cNvSpPr>
            <p:nvPr/>
          </p:nvSpPr>
          <p:spPr bwMode="auto">
            <a:xfrm>
              <a:off x="4184" y="2576"/>
              <a:ext cx="66" cy="1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8" name="Rectangle 20"/>
            <p:cNvSpPr>
              <a:spLocks noChangeArrowheads="1"/>
            </p:cNvSpPr>
            <p:nvPr/>
          </p:nvSpPr>
          <p:spPr bwMode="auto">
            <a:xfrm>
              <a:off x="4128" y="2592"/>
              <a:ext cx="66" cy="1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9" name="Line 21"/>
            <p:cNvSpPr>
              <a:spLocks noChangeShapeType="1"/>
            </p:cNvSpPr>
            <p:nvPr/>
          </p:nvSpPr>
          <p:spPr bwMode="auto">
            <a:xfrm flipH="1">
              <a:off x="3552" y="3168"/>
              <a:ext cx="384" cy="192"/>
            </a:xfrm>
            <a:prstGeom prst="line">
              <a:avLst/>
            </a:prstGeom>
            <a:noFill/>
            <a:ln w="1778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0" name="Rectangle 22"/>
            <p:cNvSpPr>
              <a:spLocks noChangeArrowheads="1"/>
            </p:cNvSpPr>
            <p:nvPr/>
          </p:nvSpPr>
          <p:spPr bwMode="auto">
            <a:xfrm>
              <a:off x="3744" y="3216"/>
              <a:ext cx="134" cy="1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1" name="Line 23"/>
            <p:cNvSpPr>
              <a:spLocks noChangeShapeType="1"/>
            </p:cNvSpPr>
            <p:nvPr/>
          </p:nvSpPr>
          <p:spPr bwMode="auto">
            <a:xfrm flipH="1" flipV="1">
              <a:off x="3096" y="3076"/>
              <a:ext cx="288" cy="240"/>
            </a:xfrm>
            <a:prstGeom prst="line">
              <a:avLst/>
            </a:prstGeom>
            <a:noFill/>
            <a:ln w="1778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2" name="Line 24"/>
            <p:cNvSpPr>
              <a:spLocks noChangeShapeType="1"/>
            </p:cNvSpPr>
            <p:nvPr/>
          </p:nvSpPr>
          <p:spPr bwMode="auto">
            <a:xfrm flipH="1" flipV="1">
              <a:off x="3168" y="3216"/>
              <a:ext cx="240" cy="192"/>
            </a:xfrm>
            <a:prstGeom prst="line">
              <a:avLst/>
            </a:prstGeom>
            <a:noFill/>
            <a:ln w="1778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660880" cy="159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002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90" y="163124"/>
            <a:ext cx="1919111" cy="2507638"/>
          </a:xfrm>
          <a:prstGeom prst="rect">
            <a:avLst/>
          </a:prstGeom>
        </p:spPr>
      </p:pic>
      <p:pic>
        <p:nvPicPr>
          <p:cNvPr id="5" name="Bildobjek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899" y="1053695"/>
            <a:ext cx="6590530" cy="1933222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890" y="4037405"/>
            <a:ext cx="7182555" cy="1690998"/>
          </a:xfrm>
          <a:prstGeom prst="rect">
            <a:avLst/>
          </a:prstGeom>
        </p:spPr>
      </p:pic>
      <p:sp>
        <p:nvSpPr>
          <p:cNvPr id="9" name="textruta 8"/>
          <p:cNvSpPr txBox="1"/>
          <p:nvPr/>
        </p:nvSpPr>
        <p:spPr>
          <a:xfrm>
            <a:off x="3385556" y="3882891"/>
            <a:ext cx="971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</a:rPr>
              <a:t>IF 2.9</a:t>
            </a:r>
            <a:endParaRPr lang="sv-SE" dirty="0">
              <a:solidFill>
                <a:srgbClr val="FF0000"/>
              </a:solidFill>
            </a:endParaRPr>
          </a:p>
        </p:txBody>
      </p:sp>
      <p:sp>
        <p:nvSpPr>
          <p:cNvPr id="10" name="textruta 9"/>
          <p:cNvSpPr txBox="1"/>
          <p:nvPr/>
        </p:nvSpPr>
        <p:spPr>
          <a:xfrm>
            <a:off x="5080867" y="941443"/>
            <a:ext cx="1142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</a:rPr>
              <a:t>IF 31.6</a:t>
            </a:r>
            <a:endParaRPr lang="sv-SE" dirty="0">
              <a:solidFill>
                <a:srgbClr val="FF0000"/>
              </a:solidFill>
            </a:endParaRPr>
          </a:p>
        </p:txBody>
      </p:sp>
      <p:sp>
        <p:nvSpPr>
          <p:cNvPr id="11" name="Ellips 10"/>
          <p:cNvSpPr/>
          <p:nvPr/>
        </p:nvSpPr>
        <p:spPr>
          <a:xfrm>
            <a:off x="2367899" y="941443"/>
            <a:ext cx="1732074" cy="409223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Ellips 11"/>
          <p:cNvSpPr/>
          <p:nvPr/>
        </p:nvSpPr>
        <p:spPr>
          <a:xfrm>
            <a:off x="0" y="3892666"/>
            <a:ext cx="1919111" cy="493888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4562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charset="-128"/>
                <a:cs typeface="ＭＳ Ｐゴシック" charset="-128"/>
              </a:rPr>
              <a:t>Main hazard - DATA ANALYSIS</a:t>
            </a:r>
          </a:p>
        </p:txBody>
      </p:sp>
      <p:pic>
        <p:nvPicPr>
          <p:cNvPr id="60418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9754" y="1911351"/>
            <a:ext cx="2426677" cy="144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19" name="Rectangle 4"/>
          <p:cNvSpPr>
            <a:spLocks noChangeArrowheads="1"/>
          </p:cNvSpPr>
          <p:nvPr/>
        </p:nvSpPr>
        <p:spPr bwMode="auto">
          <a:xfrm>
            <a:off x="2510205" y="3659188"/>
            <a:ext cx="30075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i="1">
                <a:latin typeface="Calibri" charset="0"/>
              </a:rPr>
              <a:t>http://finchtalk.geospiza.com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" y="1"/>
            <a:ext cx="2272953" cy="77867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00" b="1" dirty="0">
                <a:latin typeface="+mj-lt"/>
                <a:ea typeface="+mn-ea"/>
                <a:cs typeface="BlairMdITC TT-Medium"/>
              </a:rPr>
              <a:t>!</a:t>
            </a:r>
          </a:p>
        </p:txBody>
      </p:sp>
      <p:sp>
        <p:nvSpPr>
          <p:cNvPr id="60421" name="TextBox 8"/>
          <p:cNvSpPr txBox="1">
            <a:spLocks noChangeArrowheads="1"/>
          </p:cNvSpPr>
          <p:nvPr/>
        </p:nvSpPr>
        <p:spPr bwMode="auto">
          <a:xfrm>
            <a:off x="1226527" y="6156326"/>
            <a:ext cx="799229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4000">
                <a:latin typeface="Calibri" charset="0"/>
              </a:rPr>
              <a:t>=&gt; More bioinformaticians to people!</a:t>
            </a:r>
          </a:p>
        </p:txBody>
      </p:sp>
      <p:grpSp>
        <p:nvGrpSpPr>
          <p:cNvPr id="60422" name="Group 18"/>
          <p:cNvGrpSpPr>
            <a:grpSpLocks/>
          </p:cNvGrpSpPr>
          <p:nvPr/>
        </p:nvGrpSpPr>
        <p:grpSpPr bwMode="auto">
          <a:xfrm>
            <a:off x="5722328" y="2139950"/>
            <a:ext cx="3121269" cy="3735388"/>
            <a:chOff x="6364941" y="1423609"/>
            <a:chExt cx="2525059" cy="2791447"/>
          </a:xfrm>
        </p:grpSpPr>
        <p:cxnSp>
          <p:nvCxnSpPr>
            <p:cNvPr id="11" name="Straight Arrow Connector 10"/>
            <p:cNvCxnSpPr/>
            <p:nvPr/>
          </p:nvCxnSpPr>
          <p:spPr>
            <a:xfrm rot="16200000" flipV="1">
              <a:off x="5647573" y="2808667"/>
              <a:ext cx="2061851" cy="2963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6693317" y="3854410"/>
              <a:ext cx="2196683" cy="237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425" name="TextBox 13"/>
            <p:cNvSpPr txBox="1">
              <a:spLocks noChangeArrowheads="1"/>
            </p:cNvSpPr>
            <p:nvPr/>
          </p:nvSpPr>
          <p:spPr bwMode="auto">
            <a:xfrm>
              <a:off x="6364941" y="1748665"/>
              <a:ext cx="301825" cy="274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latin typeface="Calibri" charset="0"/>
                </a:rPr>
                <a:t>$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282498" y="3634938"/>
              <a:ext cx="439810" cy="21947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955847" y="1792560"/>
              <a:ext cx="554802" cy="206185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60428" name="TextBox 16"/>
            <p:cNvSpPr txBox="1">
              <a:spLocks noChangeArrowheads="1"/>
            </p:cNvSpPr>
            <p:nvPr/>
          </p:nvSpPr>
          <p:spPr bwMode="auto">
            <a:xfrm>
              <a:off x="7090606" y="3941013"/>
              <a:ext cx="1263814" cy="274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latin typeface="Calibri" charset="0"/>
                </a:rPr>
                <a:t>Sequencing</a:t>
              </a:r>
            </a:p>
          </p:txBody>
        </p:sp>
        <p:sp>
          <p:nvSpPr>
            <p:cNvPr id="60429" name="TextBox 17"/>
            <p:cNvSpPr txBox="1">
              <a:spLocks noChangeArrowheads="1"/>
            </p:cNvSpPr>
            <p:nvPr/>
          </p:nvSpPr>
          <p:spPr bwMode="auto">
            <a:xfrm>
              <a:off x="7486190" y="1423609"/>
              <a:ext cx="1403810" cy="274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latin typeface="Calibri" charset="0"/>
                </a:rPr>
                <a:t>Data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3414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95693"/>
            <a:ext cx="8229600" cy="1143000"/>
          </a:xfrm>
        </p:spPr>
        <p:txBody>
          <a:bodyPr/>
          <a:lstStyle/>
          <a:p>
            <a:r>
              <a:rPr lang="en-US" dirty="0" smtClean="0"/>
              <a:t>Major NGS technologies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193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09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NGS </a:t>
            </a:r>
            <a:r>
              <a:rPr lang="en-US" dirty="0"/>
              <a:t>technologies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533400" y="6283889"/>
            <a:ext cx="64008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dirty="0" smtClean="0"/>
              <a:t>RIP technologies: </a:t>
            </a:r>
            <a:r>
              <a:rPr lang="en-US" dirty="0" err="1" smtClean="0"/>
              <a:t>Helicos</a:t>
            </a:r>
            <a:r>
              <a:rPr lang="en-US" dirty="0" smtClean="0"/>
              <a:t>, </a:t>
            </a:r>
            <a:r>
              <a:rPr lang="en-US" dirty="0" err="1" smtClean="0"/>
              <a:t>Polonator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In development: Tunneling currents, </a:t>
            </a:r>
            <a:r>
              <a:rPr lang="en-US" dirty="0" err="1" smtClean="0"/>
              <a:t>nanopores</a:t>
            </a:r>
            <a:r>
              <a:rPr lang="en-US" dirty="0" smtClean="0"/>
              <a:t>, etc.</a:t>
            </a:r>
            <a:endParaRPr lang="en-US" dirty="0"/>
          </a:p>
        </p:txBody>
      </p:sp>
      <p:graphicFrame>
        <p:nvGraphicFramePr>
          <p:cNvPr id="11379" name="Group 1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762732"/>
              </p:ext>
            </p:extLst>
          </p:nvPr>
        </p:nvGraphicFramePr>
        <p:xfrm>
          <a:off x="533400" y="1466873"/>
          <a:ext cx="8229600" cy="4612006"/>
        </p:xfrm>
        <a:graphic>
          <a:graphicData uri="http://schemas.openxmlformats.org/drawingml/2006/table">
            <a:tbl>
              <a:tblPr/>
              <a:tblGrid>
                <a:gridCol w="2425006"/>
                <a:gridCol w="1630731"/>
                <a:gridCol w="2116463"/>
                <a:gridCol w="2057400"/>
              </a:tblGrid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Company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Platform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Amplification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Sequencing  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method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42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Roche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454**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emPCR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Pyrosequencing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Illumina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HiSeq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MiSeq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Bridge PCR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Synthesis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LifeTech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SOLiD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**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emPCR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/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Wildfire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Ligation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</a:tr>
              <a:tr h="458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LifeTech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Ion Torrent Ion Proton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emPCR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Synthesis (pH)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Pacific Bioscience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RSII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None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Synthesis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1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Complete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genomics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Nanoballs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None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Ligation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</a:tr>
              <a:tr h="473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7375E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Oxford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17375E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Nanopore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7375E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*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17375E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17375E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GridION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17375E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7375E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None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7375E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Flow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035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Differences between platforms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78741"/>
            <a:ext cx="8229600" cy="4525963"/>
          </a:xfrm>
        </p:spPr>
        <p:txBody>
          <a:bodyPr/>
          <a:lstStyle/>
          <a:p>
            <a:r>
              <a:rPr lang="en-US" dirty="0" smtClean="0"/>
              <a:t>Technology: chemistry + signal detection</a:t>
            </a:r>
          </a:p>
          <a:p>
            <a:r>
              <a:rPr lang="en-US" dirty="0" smtClean="0"/>
              <a:t>Run </a:t>
            </a:r>
            <a:r>
              <a:rPr lang="en-US" dirty="0"/>
              <a:t>times vary from hours to days</a:t>
            </a:r>
          </a:p>
          <a:p>
            <a:r>
              <a:rPr lang="en-US" dirty="0"/>
              <a:t>Production range from Mb to Gb</a:t>
            </a:r>
          </a:p>
          <a:p>
            <a:r>
              <a:rPr lang="en-US" dirty="0"/>
              <a:t>Read length from &lt;100 </a:t>
            </a:r>
            <a:r>
              <a:rPr lang="en-US" dirty="0" err="1"/>
              <a:t>bp</a:t>
            </a:r>
            <a:r>
              <a:rPr lang="en-US" dirty="0"/>
              <a:t> to &gt; </a:t>
            </a:r>
            <a:r>
              <a:rPr lang="en-US" dirty="0" smtClean="0"/>
              <a:t>20</a:t>
            </a:r>
            <a:r>
              <a:rPr lang="en-US" dirty="0"/>
              <a:t> </a:t>
            </a:r>
            <a:r>
              <a:rPr lang="en-US" dirty="0" err="1" smtClean="0"/>
              <a:t>Kbp</a:t>
            </a:r>
            <a:endParaRPr lang="en-US" dirty="0"/>
          </a:p>
          <a:p>
            <a:r>
              <a:rPr lang="en-US" dirty="0"/>
              <a:t>Accuracy per base from 0.1% to 15%</a:t>
            </a:r>
          </a:p>
          <a:p>
            <a:r>
              <a:rPr lang="en-US" dirty="0"/>
              <a:t>Cost per base varies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6019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81000"/>
            <a:ext cx="7772400" cy="685800"/>
          </a:xfrm>
        </p:spPr>
        <p:txBody>
          <a:bodyPr>
            <a:normAutofit fontScale="90000"/>
          </a:bodyPr>
          <a:lstStyle/>
          <a:p>
            <a:r>
              <a:rPr lang="en-US"/>
              <a:t>Roche</a:t>
            </a:r>
          </a:p>
        </p:txBody>
      </p:sp>
      <p:graphicFrame>
        <p:nvGraphicFramePr>
          <p:cNvPr id="15399" name="Group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890265"/>
              </p:ext>
            </p:extLst>
          </p:nvPr>
        </p:nvGraphicFramePr>
        <p:xfrm>
          <a:off x="838200" y="1295400"/>
          <a:ext cx="7620000" cy="2686368"/>
        </p:xfrm>
        <a:graphic>
          <a:graphicData uri="http://schemas.openxmlformats.org/drawingml/2006/table">
            <a:tbl>
              <a:tblPr/>
              <a:tblGrid>
                <a:gridCol w="1446213"/>
                <a:gridCol w="2130425"/>
                <a:gridCol w="1166812"/>
                <a:gridCol w="1320800"/>
                <a:gridCol w="1555750"/>
              </a:tblGrid>
              <a:tr h="652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Instrument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Yield and run 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Read Length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Error rate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Error 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631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454 FLX+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0.9 GB, 20 hrs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700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Indels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</a:tr>
              <a:tr h="654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454 FLX Titanium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0.5 GB, 10 hrs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450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Indels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454 FLX Jr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0.050 GB, 10 hrs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400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Indels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</a:tr>
            </a:tbl>
          </a:graphicData>
        </a:graphic>
      </p:graphicFrame>
      <p:sp>
        <p:nvSpPr>
          <p:cNvPr id="15395" name="Rectangle 35"/>
          <p:cNvSpPr>
            <a:spLocks noChangeArrowheads="1"/>
          </p:cNvSpPr>
          <p:nvPr/>
        </p:nvSpPr>
        <p:spPr bwMode="auto">
          <a:xfrm>
            <a:off x="833438" y="4495800"/>
            <a:ext cx="5643562" cy="147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Main applications:</a:t>
            </a:r>
          </a:p>
          <a:p>
            <a:pPr>
              <a:lnSpc>
                <a:spcPct val="140000"/>
              </a:lnSpc>
              <a:buFontTx/>
              <a:buChar char="•"/>
            </a:pPr>
            <a:r>
              <a:rPr lang="en-US"/>
              <a:t> Microbial genomics and metagenomics</a:t>
            </a:r>
          </a:p>
          <a:p>
            <a:pPr>
              <a:lnSpc>
                <a:spcPct val="140000"/>
              </a:lnSpc>
              <a:buFontTx/>
              <a:buChar char="•"/>
            </a:pPr>
            <a:r>
              <a:rPr lang="en-US"/>
              <a:t> Targeted resequencing</a:t>
            </a:r>
          </a:p>
        </p:txBody>
      </p:sp>
      <p:pic>
        <p:nvPicPr>
          <p:cNvPr id="1539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4343400"/>
            <a:ext cx="2271713" cy="219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03919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-171450" y="139700"/>
            <a:ext cx="8229601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charset="-128"/>
                <a:cs typeface="ＭＳ Ｐゴシック" charset="-128"/>
              </a:rPr>
              <a:t>Today we will talk about: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2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sz="2600" dirty="0" smtClean="0">
                <a:ea typeface="ＭＳ Ｐゴシック" charset="-128"/>
                <a:cs typeface="ＭＳ Ｐゴシック" charset="-128"/>
              </a:rPr>
              <a:t>History and current state of genomic research</a:t>
            </a:r>
          </a:p>
          <a:p>
            <a:pPr marL="0" indent="0" eaLnBrk="1" hangingPunct="1">
              <a:buNone/>
            </a:pPr>
            <a:endParaRPr lang="en-US" sz="2600" dirty="0" smtClean="0">
              <a:ea typeface="ＭＳ Ｐゴシック" charset="-128"/>
              <a:cs typeface="ＭＳ Ｐゴシック" charset="-128"/>
            </a:endParaRPr>
          </a:p>
          <a:p>
            <a:pPr eaLnBrk="1" hangingPunct="1"/>
            <a:r>
              <a:rPr lang="en-US" sz="2600" dirty="0" smtClean="0">
                <a:ea typeface="ＭＳ Ｐゴシック" charset="-128"/>
                <a:cs typeface="ＭＳ Ｐゴシック" charset="-128"/>
              </a:rPr>
              <a:t> </a:t>
            </a:r>
            <a:r>
              <a:rPr lang="en-US" sz="2600" dirty="0">
                <a:ea typeface="ＭＳ Ｐゴシック" charset="-128"/>
                <a:cs typeface="ＭＳ Ｐゴシック" charset="-128"/>
              </a:rPr>
              <a:t>S</a:t>
            </a:r>
            <a:r>
              <a:rPr lang="en-US" sz="2600" dirty="0" smtClean="0">
                <a:ea typeface="ＭＳ Ｐゴシック" charset="-128"/>
                <a:cs typeface="ＭＳ Ｐゴシック" charset="-128"/>
              </a:rPr>
              <a:t>equencing technologies:</a:t>
            </a:r>
          </a:p>
          <a:p>
            <a:pPr lvl="1" eaLnBrk="1" hangingPunct="1"/>
            <a:r>
              <a:rPr lang="en-US" sz="2600" dirty="0"/>
              <a:t>T</a:t>
            </a:r>
            <a:r>
              <a:rPr lang="en-US" sz="2600" dirty="0" smtClean="0"/>
              <a:t>ypes</a:t>
            </a:r>
          </a:p>
          <a:p>
            <a:pPr lvl="1" eaLnBrk="1" hangingPunct="1"/>
            <a:r>
              <a:rPr lang="en-US" sz="2600" dirty="0" smtClean="0"/>
              <a:t>Principles (chemistry &amp; workflow)</a:t>
            </a:r>
          </a:p>
          <a:p>
            <a:pPr lvl="1" eaLnBrk="1" hangingPunct="1"/>
            <a:r>
              <a:rPr lang="en-US" sz="2600" dirty="0" smtClean="0"/>
              <a:t>DNA quality requirements</a:t>
            </a:r>
          </a:p>
          <a:p>
            <a:pPr lvl="1" eaLnBrk="1" hangingPunct="1"/>
            <a:r>
              <a:rPr lang="en-US" sz="2600" dirty="0" smtClean="0"/>
              <a:t>Choosing the right technology</a:t>
            </a:r>
          </a:p>
          <a:p>
            <a:pPr lvl="1" eaLnBrk="1" hangingPunct="1"/>
            <a:r>
              <a:rPr lang="en-US" sz="2600" dirty="0" smtClean="0"/>
              <a:t>Couple of pieces of advise</a:t>
            </a:r>
          </a:p>
          <a:p>
            <a:pPr marL="457200" lvl="1" indent="0" eaLnBrk="1" hangingPunct="1">
              <a:buNone/>
            </a:pPr>
            <a:endParaRPr lang="en-US" sz="2600" dirty="0" smtClean="0"/>
          </a:p>
          <a:p>
            <a:r>
              <a:rPr lang="en-US" sz="2600" dirty="0">
                <a:ea typeface="ＭＳ Ｐゴシック" charset="-128"/>
                <a:cs typeface="ＭＳ Ｐゴシック" charset="-128"/>
              </a:rPr>
              <a:t>National Genomics Infrastructure – Sweden</a:t>
            </a:r>
          </a:p>
          <a:p>
            <a:pPr marL="0" indent="0">
              <a:buNone/>
            </a:pPr>
            <a:endParaRPr lang="en-US" sz="2600" dirty="0">
              <a:ea typeface="ＭＳ Ｐゴシック" charset="-128"/>
              <a:cs typeface="ＭＳ Ｐゴシック" charset="-128"/>
            </a:endParaRPr>
          </a:p>
          <a:p>
            <a:pPr marL="457200" lvl="1" indent="0" eaLnBrk="1" hangingPunct="1">
              <a:buNone/>
            </a:pPr>
            <a:endParaRPr lang="en-US" dirty="0" smtClean="0"/>
          </a:p>
        </p:txBody>
      </p:sp>
      <p:pic>
        <p:nvPicPr>
          <p:cNvPr id="17411" name="Picture 102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61738" y="46038"/>
            <a:ext cx="1682262" cy="1262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2" name="Rectangle 1029"/>
          <p:cNvSpPr>
            <a:spLocks noChangeArrowheads="1"/>
          </p:cNvSpPr>
          <p:nvPr/>
        </p:nvSpPr>
        <p:spPr bwMode="auto">
          <a:xfrm>
            <a:off x="8229600" y="1325563"/>
            <a:ext cx="842597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sv-SE" sz="600" b="1" i="1"/>
              <a:t>www.robustpm.com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24725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>
          <a:xfrm>
            <a:off x="457200" y="77788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charset="-128"/>
                <a:cs typeface="ＭＳ Ｐゴシック" charset="-128"/>
              </a:rPr>
              <a:t>454 Titanium GS FLX</a:t>
            </a:r>
          </a:p>
        </p:txBody>
      </p:sp>
      <p:pic>
        <p:nvPicPr>
          <p:cNvPr id="41986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6415" y="955676"/>
            <a:ext cx="6201508" cy="590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07158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09600"/>
          </a:xfrm>
        </p:spPr>
        <p:txBody>
          <a:bodyPr>
            <a:normAutofit fontScale="90000"/>
          </a:bodyPr>
          <a:lstStyle/>
          <a:p>
            <a:r>
              <a:rPr lang="en-US"/>
              <a:t>Illumina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051830"/>
            <a:ext cx="6858000" cy="2672820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sz="2000" dirty="0"/>
              <a:t>Main applications</a:t>
            </a:r>
          </a:p>
          <a:p>
            <a:r>
              <a:rPr lang="en-US" sz="2000" dirty="0"/>
              <a:t>Whole genome, </a:t>
            </a:r>
            <a:r>
              <a:rPr lang="en-US" sz="2000" dirty="0" err="1"/>
              <a:t>exome</a:t>
            </a:r>
            <a:r>
              <a:rPr lang="en-US" sz="2000" dirty="0"/>
              <a:t> and targeted </a:t>
            </a:r>
            <a:r>
              <a:rPr lang="en-US" sz="2000" dirty="0" err="1"/>
              <a:t>reseq</a:t>
            </a:r>
            <a:endParaRPr lang="en-US" sz="2000" dirty="0"/>
          </a:p>
          <a:p>
            <a:r>
              <a:rPr lang="en-US" sz="2000" dirty="0" err="1"/>
              <a:t>Transcriptome</a:t>
            </a:r>
            <a:r>
              <a:rPr lang="en-US" sz="2000" dirty="0"/>
              <a:t> analyses</a:t>
            </a:r>
          </a:p>
          <a:p>
            <a:r>
              <a:rPr lang="en-US" sz="2000" dirty="0" err="1"/>
              <a:t>Methylome</a:t>
            </a:r>
            <a:r>
              <a:rPr lang="en-US" sz="2000" dirty="0"/>
              <a:t> and </a:t>
            </a:r>
            <a:r>
              <a:rPr lang="en-US" sz="2000" dirty="0" err="1"/>
              <a:t>ChiPSeq</a:t>
            </a:r>
            <a:endParaRPr lang="en-US" sz="2000" dirty="0"/>
          </a:p>
          <a:p>
            <a:r>
              <a:rPr lang="en-US" sz="2000" dirty="0"/>
              <a:t>Rapid targeted </a:t>
            </a:r>
            <a:r>
              <a:rPr lang="en-US" sz="2000" dirty="0" err="1"/>
              <a:t>resequencing</a:t>
            </a:r>
            <a:r>
              <a:rPr lang="en-US" sz="2000" dirty="0"/>
              <a:t> (MiSeq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Human genome </a:t>
            </a:r>
            <a:r>
              <a:rPr lang="en-US" sz="2000" dirty="0" err="1" smtClean="0"/>
              <a:t>seq</a:t>
            </a:r>
            <a:r>
              <a:rPr lang="en-US" sz="2000" dirty="0" smtClean="0"/>
              <a:t> (</a:t>
            </a:r>
            <a:r>
              <a:rPr lang="en-US" sz="2000" dirty="0" err="1" smtClean="0"/>
              <a:t>Xten</a:t>
            </a:r>
            <a:r>
              <a:rPr lang="en-US" sz="2000" dirty="0" smtClean="0"/>
              <a:t>)</a:t>
            </a:r>
            <a:endParaRPr lang="en-US" dirty="0"/>
          </a:p>
        </p:txBody>
      </p:sp>
      <p:graphicFrame>
        <p:nvGraphicFramePr>
          <p:cNvPr id="41026" name="Group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951441"/>
              </p:ext>
            </p:extLst>
          </p:nvPr>
        </p:nvGraphicFramePr>
        <p:xfrm>
          <a:off x="457200" y="889000"/>
          <a:ext cx="8382000" cy="2865120"/>
        </p:xfrm>
        <a:graphic>
          <a:graphicData uri="http://schemas.openxmlformats.org/drawingml/2006/table">
            <a:tbl>
              <a:tblPr/>
              <a:tblGrid>
                <a:gridCol w="1511300"/>
                <a:gridCol w="2679700"/>
                <a:gridCol w="1676400"/>
                <a:gridCol w="1295400"/>
                <a:gridCol w="1219200"/>
              </a:tblGrid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Instrument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Yield and run 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Read Length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Error rate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Error 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HiSeq2500</a:t>
                      </a:r>
                      <a:endParaRPr kumimoji="0" lang="sv-S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120 </a:t>
                      </a: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Gb</a:t>
                      </a: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– 600 </a:t>
                      </a: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Gb</a:t>
                      </a:r>
                      <a:endParaRPr kumimoji="0" lang="sv-SE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</a:t>
                      </a:r>
                      <a:r>
                        <a:rPr kumimoji="0" lang="sv-S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27h or standard </a:t>
                      </a:r>
                      <a:r>
                        <a:rPr kumimoji="0" lang="sv-S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run</a:t>
                      </a:r>
                      <a:endParaRPr kumimoji="0" lang="sv-S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100x100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(250x250)</a:t>
                      </a:r>
                      <a:endParaRPr kumimoji="0" lang="sv-S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0.1%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Subst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MiSeq</a:t>
                      </a:r>
                      <a:endParaRPr kumimoji="0" lang="sv-S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540 Mb – 15 </a:t>
                      </a: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Gb</a:t>
                      </a:r>
                      <a:endParaRPr kumimoji="0" lang="sv-SE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(4 – 48 </a:t>
                      </a: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hours</a:t>
                      </a: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)</a:t>
                      </a:r>
                      <a:endParaRPr kumimoji="0" lang="sv-S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Up</a:t>
                      </a: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</a:t>
                      </a: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to</a:t>
                      </a: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350x350</a:t>
                      </a:r>
                      <a:endParaRPr kumimoji="0" lang="sv-S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0.1%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Subst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HiSeqXten</a:t>
                      </a:r>
                      <a:endParaRPr kumimoji="0" lang="sv-S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800 </a:t>
                      </a: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Gb</a:t>
                      </a: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- 1.8 </a:t>
                      </a: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Tb</a:t>
                      </a: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(3 </a:t>
                      </a: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days</a:t>
                      </a: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)</a:t>
                      </a:r>
                      <a:endParaRPr kumimoji="0" lang="sv-S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150x150</a:t>
                      </a:r>
                      <a:endParaRPr kumimoji="0" lang="sv-S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“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“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1004" name="Picture 2" descr="DSC_0337.JPG"/>
          <p:cNvPicPr>
            <a:picLocks noChangeAspect="1"/>
          </p:cNvPicPr>
          <p:nvPr/>
        </p:nvPicPr>
        <p:blipFill>
          <a:blip r:embed="rId3"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953000"/>
            <a:ext cx="26670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5568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>
          <a:xfrm>
            <a:off x="457200" y="25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 smtClean="0">
                <a:ea typeface="ＭＳ Ｐゴシック" charset="-128"/>
                <a:cs typeface="ＭＳ Ｐゴシック" charset="-128"/>
              </a:rPr>
              <a:t>Illumina</a:t>
            </a:r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46082" name="Group 5"/>
          <p:cNvGrpSpPr>
            <a:grpSpLocks/>
          </p:cNvGrpSpPr>
          <p:nvPr/>
        </p:nvGrpSpPr>
        <p:grpSpPr bwMode="auto">
          <a:xfrm>
            <a:off x="232997" y="935038"/>
            <a:ext cx="8453803" cy="5922962"/>
            <a:chOff x="457200" y="1557408"/>
            <a:chExt cx="7861110" cy="5300592"/>
          </a:xfrm>
        </p:grpSpPr>
        <p:pic>
          <p:nvPicPr>
            <p:cNvPr id="46083" name="Picture 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57200" y="1557408"/>
              <a:ext cx="4037338" cy="53005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6084" name="Picture 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494538" y="1557408"/>
              <a:ext cx="3823772" cy="51743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60776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z="3400" dirty="0" err="1" smtClean="0">
                <a:solidFill>
                  <a:srgbClr val="000000"/>
                </a:solidFill>
              </a:rPr>
              <a:t>Illumina</a:t>
            </a:r>
            <a:r>
              <a:rPr lang="sv-SE" sz="3400" dirty="0" smtClean="0">
                <a:solidFill>
                  <a:srgbClr val="000000"/>
                </a:solidFill>
              </a:rPr>
              <a:t> </a:t>
            </a:r>
            <a:r>
              <a:rPr lang="sv-SE" sz="3400" dirty="0" err="1" smtClean="0">
                <a:solidFill>
                  <a:srgbClr val="000000"/>
                </a:solidFill>
              </a:rPr>
              <a:t>reads</a:t>
            </a:r>
            <a:endParaRPr lang="sv-SE" sz="3400" dirty="0">
              <a:solidFill>
                <a:srgbClr val="000000"/>
              </a:solidFill>
            </a:endParaRPr>
          </a:p>
        </p:txBody>
      </p:sp>
      <p:grpSp>
        <p:nvGrpSpPr>
          <p:cNvPr id="4" name="Group 43"/>
          <p:cNvGrpSpPr/>
          <p:nvPr/>
        </p:nvGrpSpPr>
        <p:grpSpPr>
          <a:xfrm>
            <a:off x="873568" y="2780067"/>
            <a:ext cx="6921585" cy="2178824"/>
            <a:chOff x="1513865" y="4427820"/>
            <a:chExt cx="6921585" cy="2178824"/>
          </a:xfrm>
        </p:grpSpPr>
        <p:sp>
          <p:nvSpPr>
            <p:cNvPr id="5" name="Rectangle 4"/>
            <p:cNvSpPr/>
            <p:nvPr/>
          </p:nvSpPr>
          <p:spPr>
            <a:xfrm>
              <a:off x="1907704" y="5013176"/>
              <a:ext cx="2063250" cy="343837"/>
            </a:xfrm>
            <a:prstGeom prst="rect">
              <a:avLst/>
            </a:prstGeom>
            <a:solidFill>
              <a:srgbClr val="2265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70954" y="5013176"/>
              <a:ext cx="1269692" cy="343837"/>
            </a:xfrm>
            <a:prstGeom prst="rect">
              <a:avLst/>
            </a:prstGeom>
            <a:solidFill>
              <a:srgbClr val="010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195090" y="5013176"/>
              <a:ext cx="2592288" cy="343837"/>
            </a:xfrm>
            <a:prstGeom prst="rect">
              <a:avLst/>
            </a:prstGeom>
            <a:solidFill>
              <a:srgbClr val="0DA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419226" y="5013176"/>
              <a:ext cx="529038" cy="343836"/>
            </a:xfrm>
            <a:prstGeom prst="rect">
              <a:avLst/>
            </a:prstGeom>
            <a:solidFill>
              <a:srgbClr val="66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954730" y="5661247"/>
              <a:ext cx="2063250" cy="343837"/>
            </a:xfrm>
            <a:prstGeom prst="rect">
              <a:avLst/>
            </a:prstGeom>
            <a:solidFill>
              <a:srgbClr val="2265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970954" y="5661247"/>
              <a:ext cx="1269692" cy="343837"/>
            </a:xfrm>
            <a:prstGeom prst="rect">
              <a:avLst/>
            </a:prstGeom>
            <a:solidFill>
              <a:srgbClr val="0101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195090" y="5661247"/>
              <a:ext cx="2592288" cy="343837"/>
            </a:xfrm>
            <a:prstGeom prst="rect">
              <a:avLst/>
            </a:prstGeom>
            <a:solidFill>
              <a:srgbClr val="0DA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419226" y="5661247"/>
              <a:ext cx="529038" cy="343836"/>
            </a:xfrm>
            <a:prstGeom prst="rect">
              <a:avLst/>
            </a:prstGeom>
            <a:solidFill>
              <a:srgbClr val="66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13865" y="5013175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5’</a:t>
              </a:r>
              <a:endParaRPr lang="en-US" sz="18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522682" y="5661247"/>
              <a:ext cx="423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3’</a:t>
              </a:r>
              <a:endParaRPr lang="en-US" sz="1800" dirty="0"/>
            </a:p>
          </p:txBody>
        </p:sp>
        <p:sp>
          <p:nvSpPr>
            <p:cNvPr id="15" name="Right Arrow 14"/>
            <p:cNvSpPr/>
            <p:nvPr/>
          </p:nvSpPr>
          <p:spPr>
            <a:xfrm>
              <a:off x="5339106" y="6167045"/>
              <a:ext cx="1058077" cy="158712"/>
            </a:xfrm>
            <a:prstGeom prst="rightArrow">
              <a:avLst/>
            </a:prstGeom>
            <a:solidFill>
              <a:srgbClr val="0DA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2912877" y="6167045"/>
              <a:ext cx="1058077" cy="158712"/>
            </a:xfrm>
            <a:prstGeom prst="rightArrow">
              <a:avLst/>
            </a:prstGeom>
            <a:solidFill>
              <a:srgbClr val="0DA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/>
            <p:cNvSpPr/>
            <p:nvPr/>
          </p:nvSpPr>
          <p:spPr>
            <a:xfrm rot="10800000">
              <a:off x="5195090" y="4725144"/>
              <a:ext cx="1058077" cy="158712"/>
            </a:xfrm>
            <a:prstGeom prst="rightArrow">
              <a:avLst/>
            </a:prstGeom>
            <a:solidFill>
              <a:srgbClr val="0DA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62843" y="6237312"/>
              <a:ext cx="1008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Read1 </a:t>
              </a:r>
              <a:endParaRPr lang="en-US" sz="18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39106" y="4427820"/>
              <a:ext cx="1008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Read2</a:t>
              </a:r>
              <a:endParaRPr lang="en-US" sz="18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95090" y="6237312"/>
              <a:ext cx="1296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Index read</a:t>
              </a:r>
              <a:endParaRPr lang="en-US" sz="18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859386" y="5661247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5’</a:t>
              </a:r>
              <a:endParaRPr lang="en-US" sz="18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868203" y="5013175"/>
              <a:ext cx="423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3’</a:t>
              </a:r>
              <a:endParaRPr lang="en-US" sz="1800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002000" y="1739900"/>
            <a:ext cx="2566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Paired-end sequencing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15445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762000"/>
          </a:xfrm>
        </p:spPr>
        <p:txBody>
          <a:bodyPr/>
          <a:lstStyle/>
          <a:p>
            <a:r>
              <a:rPr lang="en-US" dirty="0"/>
              <a:t>Life Technologies </a:t>
            </a:r>
            <a:r>
              <a:rPr lang="en-US" dirty="0" err="1" smtClean="0"/>
              <a:t>SOLiD</a:t>
            </a:r>
            <a:endParaRPr lang="en-US" dirty="0"/>
          </a:p>
        </p:txBody>
      </p:sp>
      <p:graphicFrame>
        <p:nvGraphicFramePr>
          <p:cNvPr id="70706" name="Group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634721"/>
              </p:ext>
            </p:extLst>
          </p:nvPr>
        </p:nvGraphicFramePr>
        <p:xfrm>
          <a:off x="457200" y="1066800"/>
          <a:ext cx="8382000" cy="1586865"/>
        </p:xfrm>
        <a:graphic>
          <a:graphicData uri="http://schemas.openxmlformats.org/drawingml/2006/table">
            <a:tbl>
              <a:tblPr/>
              <a:tblGrid>
                <a:gridCol w="1981200"/>
                <a:gridCol w="2165350"/>
                <a:gridCol w="1492250"/>
                <a:gridCol w="1390650"/>
                <a:gridCol w="1352550"/>
              </a:tblGrid>
              <a:tr h="638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Instrument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Yield and run 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Read Length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Error rate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Error 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885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SOLiD</a:t>
                      </a: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5500 wildfire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600 GB, 8 days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75x35 PE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60x60 MP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0.01%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A-T Bias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0685" name="Rectangle 29"/>
          <p:cNvSpPr>
            <a:spLocks noChangeArrowheads="1"/>
          </p:cNvSpPr>
          <p:nvPr/>
        </p:nvSpPr>
        <p:spPr bwMode="auto">
          <a:xfrm>
            <a:off x="2362200" y="38100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70686" name="Rectangle 30"/>
          <p:cNvSpPr>
            <a:spLocks noChangeArrowheads="1"/>
          </p:cNvSpPr>
          <p:nvPr/>
        </p:nvSpPr>
        <p:spPr bwMode="auto">
          <a:xfrm>
            <a:off x="609600" y="3354378"/>
            <a:ext cx="5788764" cy="298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Features</a:t>
            </a:r>
          </a:p>
          <a:p>
            <a:pPr>
              <a:buFontTx/>
              <a:buChar char="•"/>
            </a:pPr>
            <a:r>
              <a:rPr lang="en-US" sz="2000" dirty="0"/>
              <a:t> High accuracy due to two-base encoding</a:t>
            </a:r>
          </a:p>
          <a:p>
            <a:pPr>
              <a:buFontTx/>
              <a:buChar char="•"/>
            </a:pPr>
            <a:r>
              <a:rPr lang="en-US" sz="2000" dirty="0"/>
              <a:t> True paired-end chemistry - ligation from either end</a:t>
            </a:r>
          </a:p>
          <a:p>
            <a:pPr>
              <a:buFontTx/>
              <a:buChar char="•"/>
            </a:pPr>
            <a:r>
              <a:rPr lang="en-US" sz="2000" dirty="0"/>
              <a:t> Mate-pair </a:t>
            </a:r>
            <a:r>
              <a:rPr lang="en-US" sz="2000" dirty="0" smtClean="0"/>
              <a:t>libraries</a:t>
            </a:r>
          </a:p>
          <a:p>
            <a:pPr>
              <a:buFontTx/>
              <a:buChar char="•"/>
            </a:pPr>
            <a:endParaRPr lang="en-US" sz="2000" dirty="0"/>
          </a:p>
          <a:p>
            <a:pPr eaLnBrk="1" hangingPunct="1">
              <a:spcBef>
                <a:spcPct val="20000"/>
              </a:spcBef>
            </a:pPr>
            <a:r>
              <a:rPr lang="en-US" sz="2000" dirty="0"/>
              <a:t>Main </a:t>
            </a:r>
            <a:r>
              <a:rPr lang="en-US" sz="2000" dirty="0" smtClean="0"/>
              <a:t>applications (currently)</a:t>
            </a:r>
            <a:endParaRPr lang="en-US" sz="2000" dirty="0"/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sz="2000" dirty="0" err="1" smtClean="0"/>
              <a:t>ChiPSeq</a:t>
            </a:r>
            <a:endParaRPr lang="en-US" sz="2000" dirty="0"/>
          </a:p>
          <a:p>
            <a:endParaRPr lang="en-US" sz="2000" dirty="0"/>
          </a:p>
          <a:p>
            <a:pPr>
              <a:buFontTx/>
              <a:buChar char="•"/>
            </a:pPr>
            <a:endParaRPr lang="en-US" sz="2000" dirty="0"/>
          </a:p>
        </p:txBody>
      </p:sp>
      <p:pic>
        <p:nvPicPr>
          <p:cNvPr id="7068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589641"/>
            <a:ext cx="1681163" cy="148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2894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08" y="49731"/>
            <a:ext cx="5667461" cy="1096963"/>
          </a:xfrm>
        </p:spPr>
        <p:txBody>
          <a:bodyPr/>
          <a:lstStyle/>
          <a:p>
            <a:r>
              <a:rPr lang="en-US" dirty="0" err="1" smtClean="0"/>
              <a:t>SOLiD</a:t>
            </a:r>
            <a:r>
              <a:rPr lang="en-US" dirty="0" smtClean="0"/>
              <a:t> - ligation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170" y="4508500"/>
            <a:ext cx="24765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99" y="1069497"/>
            <a:ext cx="4121827" cy="24700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759" y="846707"/>
            <a:ext cx="3833365" cy="16398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5278" y="2649191"/>
            <a:ext cx="3885846" cy="16769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100" y="3632200"/>
            <a:ext cx="4106487" cy="282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24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  <a:solidFill>
            <a:srgbClr val="A9E4FF"/>
          </a:solidFill>
        </p:spPr>
        <p:txBody>
          <a:bodyPr/>
          <a:lstStyle/>
          <a:p>
            <a:r>
              <a:rPr lang="en-US" sz="3200" dirty="0"/>
              <a:t>Life Technologies - Ion </a:t>
            </a:r>
            <a:r>
              <a:rPr lang="en-US" sz="3200" dirty="0" smtClean="0"/>
              <a:t>Torrent &amp; Ion Proton</a:t>
            </a:r>
            <a:endParaRPr lang="en-US" sz="3200" dirty="0"/>
          </a:p>
        </p:txBody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5956" y="4922847"/>
            <a:ext cx="4876800" cy="2133600"/>
          </a:xfrm>
        </p:spPr>
        <p:txBody>
          <a:bodyPr/>
          <a:lstStyle/>
          <a:p>
            <a:pPr>
              <a:buFontTx/>
              <a:buNone/>
            </a:pPr>
            <a:r>
              <a:rPr lang="en-US" sz="2000" dirty="0"/>
              <a:t>Main applications</a:t>
            </a:r>
          </a:p>
          <a:p>
            <a:r>
              <a:rPr lang="en-US" sz="2000" dirty="0"/>
              <a:t>Microbial and </a:t>
            </a:r>
            <a:r>
              <a:rPr lang="en-US" sz="2000" dirty="0" err="1"/>
              <a:t>metagenomic</a:t>
            </a:r>
            <a:r>
              <a:rPr lang="en-US" sz="2000" dirty="0"/>
              <a:t> sequencing</a:t>
            </a:r>
          </a:p>
          <a:p>
            <a:r>
              <a:rPr lang="en-US" sz="2000" dirty="0"/>
              <a:t>Targeted </a:t>
            </a:r>
            <a:r>
              <a:rPr lang="en-US" sz="2000" dirty="0" err="1"/>
              <a:t>resequencing</a:t>
            </a:r>
            <a:endParaRPr lang="en-US" sz="2000" dirty="0"/>
          </a:p>
          <a:p>
            <a:r>
              <a:rPr lang="en-US" sz="2000" dirty="0"/>
              <a:t>Clinical sequencing</a:t>
            </a:r>
            <a:endParaRPr lang="en-US" dirty="0"/>
          </a:p>
        </p:txBody>
      </p:sp>
      <p:graphicFrame>
        <p:nvGraphicFramePr>
          <p:cNvPr id="296988" name="Group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83431"/>
              </p:ext>
            </p:extLst>
          </p:nvPr>
        </p:nvGraphicFramePr>
        <p:xfrm>
          <a:off x="805956" y="1371600"/>
          <a:ext cx="4876800" cy="3423604"/>
        </p:xfrm>
        <a:graphic>
          <a:graphicData uri="http://schemas.openxmlformats.org/drawingml/2006/table">
            <a:tbl>
              <a:tblPr/>
              <a:tblGrid>
                <a:gridCol w="1477505"/>
                <a:gridCol w="2049220"/>
                <a:gridCol w="1350075"/>
              </a:tblGrid>
              <a:tr h="765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Chip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Yield - run 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Read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Length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PGM 314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0.1 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GB, 3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hrs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 – 400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54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PGM 316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0.5GB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, 3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hrs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200 - 400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</a:tr>
              <a:tr h="754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PGM 318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 GB, 3 hrs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200 - 400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54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P-I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10 GB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96986" name="Picture 26" descr="Skärmavbild 2012-05-06 k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371600"/>
            <a:ext cx="3276600" cy="227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548" y="3647844"/>
            <a:ext cx="2856102" cy="215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477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3975447"/>
            <a:ext cx="8820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      </a:t>
            </a:r>
            <a:r>
              <a:rPr lang="sv-SE" sz="2400" dirty="0" smtClean="0"/>
              <a:t>314 chip	           316 chip                 318 chip                    PI chip</a:t>
            </a:r>
            <a:endParaRPr lang="sv-SE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821818"/>
            <a:ext cx="6575108" cy="1922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11752" y="1794972"/>
            <a:ext cx="2160240" cy="1994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ight Brace 8"/>
          <p:cNvSpPr/>
          <p:nvPr/>
        </p:nvSpPr>
        <p:spPr>
          <a:xfrm rot="16200000">
            <a:off x="3149843" y="-1449542"/>
            <a:ext cx="468051" cy="5832648"/>
          </a:xfrm>
          <a:prstGeom prst="rightBrace">
            <a:avLst/>
          </a:prstGeom>
          <a:noFill/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4288" y="692696"/>
            <a:ext cx="1680245" cy="1120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15816" y="260648"/>
            <a:ext cx="870379" cy="894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79512" y="4633972"/>
            <a:ext cx="896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 smtClean="0"/>
              <a:t>        </a:t>
            </a:r>
            <a:r>
              <a:rPr lang="sv-SE" sz="2800" b="1" dirty="0" smtClean="0"/>
              <a:t>10 Mb	           100 Mb               1 Gb                    10 Gb</a:t>
            </a:r>
            <a:endParaRPr lang="sv-SE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23528" y="5858108"/>
            <a:ext cx="6192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1" dirty="0" smtClean="0"/>
              <a:t>virus, bacteria, small eukaryote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04248" y="5858108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1" dirty="0" smtClean="0"/>
              <a:t>eukaryote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3528" y="5282044"/>
            <a:ext cx="6192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1" dirty="0" smtClean="0"/>
              <a:t>200 – 400 bp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04248" y="5282044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1" dirty="0" smtClean="0"/>
              <a:t>200 bp</a:t>
            </a:r>
          </a:p>
        </p:txBody>
      </p:sp>
    </p:spTree>
    <p:extLst>
      <p:ext uri="{BB962C8B-B14F-4D97-AF65-F5344CB8AC3E}">
        <p14:creationId xmlns:p14="http://schemas.microsoft.com/office/powerpoint/2010/main" val="1341623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Heatmap 316 400 b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67744" y="5517232"/>
            <a:ext cx="905783" cy="923653"/>
          </a:xfrm>
          <a:prstGeom prst="rect">
            <a:avLst/>
          </a:prstGeom>
        </p:spPr>
      </p:pic>
      <p:pic>
        <p:nvPicPr>
          <p:cNvPr id="20" name="Picture 19" descr="heat map 316 ratt 400 b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23728" y="3645024"/>
            <a:ext cx="1340257" cy="121842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51920" y="3642112"/>
            <a:ext cx="3730000" cy="1055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52241" y="2043483"/>
            <a:ext cx="3630967" cy="1103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67744" y="1916832"/>
            <a:ext cx="1182707" cy="1193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52241" y="5293733"/>
            <a:ext cx="3534096" cy="118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Oval 24"/>
          <p:cNvSpPr/>
          <p:nvPr/>
        </p:nvSpPr>
        <p:spPr>
          <a:xfrm>
            <a:off x="6409876" y="1695717"/>
            <a:ext cx="914400" cy="1593958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6" name="Oval 25"/>
          <p:cNvSpPr/>
          <p:nvPr/>
        </p:nvSpPr>
        <p:spPr>
          <a:xfrm>
            <a:off x="6409876" y="3485516"/>
            <a:ext cx="914400" cy="1593958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Oval 26"/>
          <p:cNvSpPr/>
          <p:nvPr/>
        </p:nvSpPr>
        <p:spPr>
          <a:xfrm>
            <a:off x="6409876" y="5219418"/>
            <a:ext cx="914400" cy="1593958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0482" name="Picture 8" descr="31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03" y="3755330"/>
            <a:ext cx="1068388" cy="98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1053281" y="3140968"/>
            <a:ext cx="3124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316 chip (100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Mbp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)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1003175" y="1301551"/>
            <a:ext cx="29008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314 chip (10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Mbp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)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488" name="Picture 10" descr="SequencingChip_full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989584"/>
            <a:ext cx="1066800" cy="98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9" name="Picture 12" descr="Ion_318_65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388843"/>
            <a:ext cx="1295400" cy="119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7" name="Text Box 7"/>
          <p:cNvSpPr txBox="1">
            <a:spLocks noChangeArrowheads="1"/>
          </p:cNvSpPr>
          <p:nvPr/>
        </p:nvSpPr>
        <p:spPr bwMode="auto">
          <a:xfrm>
            <a:off x="1045468" y="4941168"/>
            <a:ext cx="290087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318 chip (1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Gbp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)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itle 19"/>
          <p:cNvSpPr txBox="1">
            <a:spLocks/>
          </p:cNvSpPr>
          <p:nvPr/>
        </p:nvSpPr>
        <p:spPr>
          <a:xfrm>
            <a:off x="609600" y="269032"/>
            <a:ext cx="8229600" cy="1143000"/>
          </a:xfrm>
          <a:prstGeom prst="rect">
            <a:avLst/>
          </a:prstGeom>
        </p:spPr>
        <p:txBody>
          <a:bodyPr anchor="ctr"/>
          <a:lstStyle/>
          <a:p>
            <a:pPr lvl="0" algn="ctr">
              <a:spcBef>
                <a:spcPct val="0"/>
              </a:spcBef>
            </a:pPr>
            <a:r>
              <a:rPr lang="en-GB" sz="4400" dirty="0" err="1" smtClean="0"/>
              <a:t>IonTorrent</a:t>
            </a:r>
            <a:r>
              <a:rPr lang="en-GB" sz="4400" dirty="0" smtClean="0"/>
              <a:t> Throughput - </a:t>
            </a:r>
            <a:r>
              <a:rPr lang="en-GB" sz="4400" b="1" dirty="0" smtClean="0">
                <a:solidFill>
                  <a:srgbClr val="FF0000"/>
                </a:solidFill>
              </a:rPr>
              <a:t>400bp</a:t>
            </a:r>
            <a:endParaRPr lang="en-GB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555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ubrik 1"/>
          <p:cNvSpPr>
            <a:spLocks noGrp="1"/>
          </p:cNvSpPr>
          <p:nvPr>
            <p:ph type="title" idx="4294967295"/>
          </p:nvPr>
        </p:nvSpPr>
        <p:spPr>
          <a:xfrm>
            <a:off x="957263" y="204788"/>
            <a:ext cx="7881937" cy="1090612"/>
          </a:xfrm>
        </p:spPr>
        <p:txBody>
          <a:bodyPr anchor="ctr"/>
          <a:lstStyle/>
          <a:p>
            <a:pPr algn="ctr"/>
            <a:r>
              <a:rPr lang="en-GB" sz="4400" dirty="0">
                <a:latin typeface="Arial" charset="0"/>
                <a:ea typeface="ＭＳ Ｐゴシック" charset="0"/>
                <a:cs typeface="ＭＳ Ｐゴシック" charset="0"/>
              </a:rPr>
              <a:t>Ion Proton - Throughput</a:t>
            </a:r>
          </a:p>
        </p:txBody>
      </p:sp>
      <p:sp>
        <p:nvSpPr>
          <p:cNvPr id="307233" name="Rectangle 3"/>
          <p:cNvSpPr>
            <a:spLocks noChangeArrowheads="1"/>
          </p:cNvSpPr>
          <p:nvPr/>
        </p:nvSpPr>
        <p:spPr bwMode="auto">
          <a:xfrm>
            <a:off x="304800" y="1600200"/>
            <a:ext cx="8534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lnSpc>
                <a:spcPct val="90000"/>
              </a:lnSpc>
              <a:spcBef>
                <a:spcPct val="35000"/>
              </a:spcBef>
              <a:buFontTx/>
              <a:buChar char="•"/>
            </a:pPr>
            <a:r>
              <a:rPr lang="en-US" sz="2800" b="0" dirty="0"/>
              <a:t>We now get 10-</a:t>
            </a:r>
            <a:r>
              <a:rPr lang="en-US" sz="2800" b="0" dirty="0" smtClean="0"/>
              <a:t>16GB </a:t>
            </a:r>
            <a:r>
              <a:rPr lang="en-US" sz="2800" b="0" dirty="0"/>
              <a:t>data from the PI chip</a:t>
            </a:r>
            <a:endParaRPr lang="en-US" altLang="ja-JP" sz="2800" b="0" dirty="0"/>
          </a:p>
        </p:txBody>
      </p:sp>
      <p:sp>
        <p:nvSpPr>
          <p:cNvPr id="307234" name="Rectangle 3"/>
          <p:cNvSpPr>
            <a:spLocks noChangeArrowheads="1"/>
          </p:cNvSpPr>
          <p:nvPr/>
        </p:nvSpPr>
        <p:spPr bwMode="auto">
          <a:xfrm>
            <a:off x="1143000" y="2514600"/>
            <a:ext cx="2590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lnSpc>
                <a:spcPct val="90000"/>
              </a:lnSpc>
              <a:spcBef>
                <a:spcPct val="35000"/>
              </a:spcBef>
            </a:pPr>
            <a:r>
              <a:rPr lang="en-US" altLang="ja-JP" sz="2800" b="0"/>
              <a:t>&gt; 90M reads</a:t>
            </a:r>
          </a:p>
        </p:txBody>
      </p:sp>
      <p:sp>
        <p:nvSpPr>
          <p:cNvPr id="307235" name="Rectangle 3"/>
          <p:cNvSpPr>
            <a:spLocks noChangeArrowheads="1"/>
          </p:cNvSpPr>
          <p:nvPr/>
        </p:nvSpPr>
        <p:spPr bwMode="auto">
          <a:xfrm>
            <a:off x="5257800" y="2514600"/>
            <a:ext cx="3581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lnSpc>
                <a:spcPct val="90000"/>
              </a:lnSpc>
              <a:spcBef>
                <a:spcPct val="35000"/>
              </a:spcBef>
            </a:pPr>
            <a:r>
              <a:rPr lang="en-US" altLang="ja-JP" sz="2800" b="0"/>
              <a:t>~ 150bp read length</a:t>
            </a:r>
          </a:p>
        </p:txBody>
      </p:sp>
      <p:pic>
        <p:nvPicPr>
          <p:cNvPr id="307237" name="Picture 37" descr="Bead_density_10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276600"/>
            <a:ext cx="35433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38" name="Picture 38" descr="readLenHisto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42"/>
          <a:stretch>
            <a:fillRect/>
          </a:stretch>
        </p:blipFill>
        <p:spPr bwMode="auto">
          <a:xfrm>
            <a:off x="4876800" y="3124200"/>
            <a:ext cx="4191000" cy="294957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010230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82" name="Picture 16" descr="seq_evolution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174"/>
          <a:stretch>
            <a:fillRect/>
          </a:stretch>
        </p:blipFill>
        <p:spPr bwMode="auto">
          <a:xfrm>
            <a:off x="193675" y="1130300"/>
            <a:ext cx="8950325" cy="283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rot="16200000" flipH="1">
            <a:off x="3752851" y="2232025"/>
            <a:ext cx="615950" cy="4667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6484" name="TextBox 13"/>
          <p:cNvSpPr txBox="1">
            <a:spLocks noChangeArrowheads="1"/>
          </p:cNvSpPr>
          <p:nvPr/>
        </p:nvSpPr>
        <p:spPr bwMode="auto">
          <a:xfrm>
            <a:off x="1941513" y="1806575"/>
            <a:ext cx="41386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>
                <a:solidFill>
                  <a:srgbClr val="000000"/>
                </a:solidFill>
                <a:latin typeface="Calibri" charset="0"/>
              </a:rPr>
              <a:t>Massively parallel sequencing (454, Illumina, Life Tech)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rot="5400000">
            <a:off x="532607" y="3231356"/>
            <a:ext cx="990600" cy="38258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6486" name="TextBox 13"/>
          <p:cNvSpPr txBox="1">
            <a:spLocks noChangeArrowheads="1"/>
          </p:cNvSpPr>
          <p:nvPr/>
        </p:nvSpPr>
        <p:spPr bwMode="auto">
          <a:xfrm>
            <a:off x="836613" y="2465388"/>
            <a:ext cx="13382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>
                <a:solidFill>
                  <a:srgbClr val="000000"/>
                </a:solidFill>
                <a:latin typeface="Calibri" charset="0"/>
              </a:rPr>
              <a:t>Human genome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rot="5400000" flipH="1" flipV="1">
            <a:off x="6169819" y="2318544"/>
            <a:ext cx="1079500" cy="4651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6488" name="TextBox 13"/>
          <p:cNvSpPr txBox="1">
            <a:spLocks noChangeArrowheads="1"/>
          </p:cNvSpPr>
          <p:nvPr/>
        </p:nvSpPr>
        <p:spPr bwMode="auto">
          <a:xfrm>
            <a:off x="5410200" y="3092450"/>
            <a:ext cx="19256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>
                <a:solidFill>
                  <a:srgbClr val="000000"/>
                </a:solidFill>
                <a:latin typeface="Calibri" charset="0"/>
              </a:rPr>
              <a:t>James Watsons genome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7924800" y="4800600"/>
            <a:ext cx="977900" cy="12700"/>
          </a:xfrm>
          <a:prstGeom prst="straightConnector1">
            <a:avLst/>
          </a:prstGeom>
          <a:ln w="31750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 bwMode="auto">
          <a:xfrm>
            <a:off x="239713" y="228600"/>
            <a:ext cx="8664575" cy="723900"/>
          </a:xfrm>
          <a:prstGeom prst="rect">
            <a:avLst/>
          </a:prstGeom>
          <a:solidFill>
            <a:srgbClr val="7CD2FF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91430" tIns="45716" rIns="91430" bIns="45716" anchor="ctr"/>
          <a:lstStyle/>
          <a:p>
            <a:pPr algn="ctr"/>
            <a:r>
              <a:rPr lang="en-US" sz="2800">
                <a:solidFill>
                  <a:srgbClr val="000000"/>
                </a:solidFill>
                <a:latin typeface="Calibri" charset="0"/>
              </a:rPr>
              <a:t>DNA sequencing revolution</a:t>
            </a:r>
          </a:p>
        </p:txBody>
      </p:sp>
      <p:sp>
        <p:nvSpPr>
          <p:cNvPr id="276491" name="Rectangle 20"/>
          <p:cNvSpPr>
            <a:spLocks noChangeArrowheads="1"/>
          </p:cNvSpPr>
          <p:nvPr/>
        </p:nvSpPr>
        <p:spPr bwMode="auto">
          <a:xfrm>
            <a:off x="5181600" y="4343400"/>
            <a:ext cx="2417763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400"/>
              <a:t>Center for Metagenomic</a:t>
            </a:r>
          </a:p>
          <a:p>
            <a:pPr algn="ctr"/>
            <a:r>
              <a:rPr lang="en-US" sz="1400"/>
              <a:t>   Sequence Analysis (KAW)</a:t>
            </a:r>
          </a:p>
        </p:txBody>
      </p:sp>
      <p:sp>
        <p:nvSpPr>
          <p:cNvPr id="276492" name="Rectangle 21"/>
          <p:cNvSpPr>
            <a:spLocks noChangeArrowheads="1"/>
          </p:cNvSpPr>
          <p:nvPr/>
        </p:nvSpPr>
        <p:spPr bwMode="auto">
          <a:xfrm>
            <a:off x="6858000" y="5943600"/>
            <a:ext cx="20320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400"/>
              <a:t>Science for Life </a:t>
            </a:r>
          </a:p>
          <a:p>
            <a:pPr algn="ctr"/>
            <a:r>
              <a:rPr lang="en-US" sz="1400"/>
              <a:t>Laboratory (SciLifeLab)</a:t>
            </a:r>
          </a:p>
        </p:txBody>
      </p:sp>
      <p:sp>
        <p:nvSpPr>
          <p:cNvPr id="276493" name="Rectangle 22"/>
          <p:cNvSpPr>
            <a:spLocks noChangeArrowheads="1"/>
          </p:cNvSpPr>
          <p:nvPr/>
        </p:nvSpPr>
        <p:spPr bwMode="auto">
          <a:xfrm>
            <a:off x="6172200" y="5029200"/>
            <a:ext cx="2703513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400"/>
              <a:t>Swedish National Infrastructure </a:t>
            </a:r>
          </a:p>
          <a:p>
            <a:pPr algn="ctr"/>
            <a:r>
              <a:rPr lang="en-US" sz="1400"/>
              <a:t>for Large-Scale Sequencing </a:t>
            </a:r>
          </a:p>
          <a:p>
            <a:pPr algn="ctr"/>
            <a:r>
              <a:rPr lang="en-US" sz="1400"/>
              <a:t>(SNISS)</a:t>
            </a:r>
          </a:p>
        </p:txBody>
      </p:sp>
      <p:cxnSp>
        <p:nvCxnSpPr>
          <p:cNvPr id="4" name="Straight Arrow Connector 19"/>
          <p:cNvCxnSpPr/>
          <p:nvPr/>
        </p:nvCxnSpPr>
        <p:spPr>
          <a:xfrm flipV="1">
            <a:off x="4800600" y="4191000"/>
            <a:ext cx="3124200" cy="12700"/>
          </a:xfrm>
          <a:prstGeom prst="straightConnector1">
            <a:avLst/>
          </a:prstGeom>
          <a:ln w="31750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972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/>
              <a:t>Ion Torrent - H</a:t>
            </a:r>
            <a:r>
              <a:rPr lang="en-US" baseline="30000"/>
              <a:t>+</a:t>
            </a:r>
            <a:r>
              <a:rPr lang="en-US"/>
              <a:t> ion-sensitive field effect transistors </a:t>
            </a:r>
          </a:p>
        </p:txBody>
      </p:sp>
      <p:pic>
        <p:nvPicPr>
          <p:cNvPr id="123907" name="Picture 3" descr="Skärmavbild 2011-10-20 k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12963"/>
            <a:ext cx="9144000" cy="383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4093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4" name="Picture 2" descr="Skärmavbild 2011-10-23 k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876675"/>
            <a:ext cx="320040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6458" name="Group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526054"/>
              </p:ext>
            </p:extLst>
          </p:nvPr>
        </p:nvGraphicFramePr>
        <p:xfrm>
          <a:off x="381000" y="1328293"/>
          <a:ext cx="8382000" cy="1920875"/>
        </p:xfrm>
        <a:graphic>
          <a:graphicData uri="http://schemas.openxmlformats.org/drawingml/2006/table">
            <a:tbl>
              <a:tblPr/>
              <a:tblGrid>
                <a:gridCol w="1672167"/>
                <a:gridCol w="2474383"/>
                <a:gridCol w="1492250"/>
                <a:gridCol w="1390650"/>
                <a:gridCol w="1352550"/>
              </a:tblGrid>
              <a:tr h="854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Instrument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Yield and run 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Read Length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Error rate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Error 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38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RS II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500 Mb – 1.3 Gb /180 - 240 min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SMRTCell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250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bp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– 20 000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bp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(70 000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bp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15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%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(on a single passage!)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Insertions, 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random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</a:tr>
            </a:tbl>
          </a:graphicData>
        </a:graphic>
      </p:graphicFrame>
      <p:sp>
        <p:nvSpPr>
          <p:cNvPr id="146455" name="Rectangle 23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772400" cy="609600"/>
          </a:xfrm>
          <a:noFill/>
          <a:ln/>
        </p:spPr>
        <p:txBody>
          <a:bodyPr>
            <a:normAutofit fontScale="90000"/>
          </a:bodyPr>
          <a:lstStyle/>
          <a:p>
            <a:r>
              <a:rPr lang="en-US"/>
              <a:t>Pacific Bioscience</a:t>
            </a:r>
          </a:p>
        </p:txBody>
      </p:sp>
      <p:pic>
        <p:nvPicPr>
          <p:cNvPr id="146456" name="Picture 24" descr="Skärmavbild 2011-10-20 k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60788"/>
            <a:ext cx="5638800" cy="309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457" name="Rectangle 25"/>
          <p:cNvSpPr>
            <a:spLocks noChangeArrowheads="1"/>
          </p:cNvSpPr>
          <p:nvPr/>
        </p:nvSpPr>
        <p:spPr bwMode="auto">
          <a:xfrm>
            <a:off x="685800" y="3227388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en-US" sz="2800" dirty="0">
                <a:solidFill>
                  <a:schemeClr val="tx2"/>
                </a:solidFill>
              </a:rPr>
              <a:t>Single-Molecule, Real-Time DNA sequencing</a:t>
            </a:r>
            <a:endParaRPr lang="en-US" sz="4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743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00"/>
            <a:ext cx="9144000" cy="620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02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00"/>
            <a:ext cx="9144000" cy="620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229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300"/>
            <a:ext cx="9144000" cy="609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76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571500"/>
            <a:ext cx="78994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75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66" y="1066800"/>
            <a:ext cx="6007100" cy="5791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0"/>
            <a:ext cx="3149600" cy="184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3167" y="254000"/>
            <a:ext cx="449333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Oxford </a:t>
            </a:r>
            <a:r>
              <a:rPr lang="en-US" sz="3200" dirty="0" err="1" smtClean="0"/>
              <a:t>Nanopore</a:t>
            </a:r>
            <a:r>
              <a:rPr lang="en-US" sz="3200" dirty="0" smtClean="0"/>
              <a:t> </a:t>
            </a:r>
            <a:r>
              <a:rPr lang="en-US" sz="3200" dirty="0" err="1" smtClean="0"/>
              <a:t>MinION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6455833" y="2796000"/>
            <a:ext cx="2410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Reads up to 100k</a:t>
            </a:r>
          </a:p>
          <a:p>
            <a:r>
              <a:rPr lang="en-US" sz="2400" dirty="0" smtClean="0"/>
              <a:t>1D and 2D reads</a:t>
            </a:r>
          </a:p>
          <a:p>
            <a:r>
              <a:rPr lang="en-US" sz="2400" dirty="0" smtClean="0"/>
              <a:t>15-40% error rate</a:t>
            </a:r>
          </a:p>
          <a:p>
            <a:r>
              <a:rPr lang="en-US" sz="2400" dirty="0" smtClean="0"/>
              <a:t>Life time 5 days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8667" y="5593314"/>
            <a:ext cx="1185333" cy="126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933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210393"/>
              </p:ext>
            </p:extLst>
          </p:nvPr>
        </p:nvGraphicFramePr>
        <p:xfrm>
          <a:off x="235678" y="197958"/>
          <a:ext cx="8672629" cy="6100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9753"/>
                <a:gridCol w="1143464"/>
                <a:gridCol w="1177244"/>
                <a:gridCol w="1233042"/>
                <a:gridCol w="1233042"/>
                <a:gridCol w="1233042"/>
                <a:gridCol w="1233042"/>
              </a:tblGrid>
              <a:tr h="6142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Illumina</a:t>
                      </a:r>
                      <a:endParaRPr lang="en-US" dirty="0" smtClean="0"/>
                    </a:p>
                    <a:p>
                      <a:r>
                        <a:rPr lang="en-US" dirty="0" err="1" smtClean="0"/>
                        <a:t>HiSeq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Illumina</a:t>
                      </a:r>
                      <a:endParaRPr lang="en-US" dirty="0" smtClean="0"/>
                    </a:p>
                    <a:p>
                      <a:r>
                        <a:rPr lang="en-US" dirty="0" err="1" smtClean="0"/>
                        <a:t>MiSeq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SOLiD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Wildfire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Ion Torrent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Ion</a:t>
                      </a:r>
                      <a:r>
                        <a:rPr lang="en-US" baseline="0" dirty="0" smtClean="0"/>
                        <a:t> Proton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PacBio</a:t>
                      </a:r>
                      <a:endParaRPr lang="en-US" dirty="0"/>
                    </a:p>
                  </a:txBody>
                  <a:tcPr/>
                </a:tc>
              </a:tr>
              <a:tr h="773175">
                <a:tc>
                  <a:txBody>
                    <a:bodyPr/>
                    <a:lstStyle/>
                    <a:p>
                      <a:r>
                        <a:rPr lang="en-US" dirty="0" smtClean="0"/>
                        <a:t>Read length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 +</a:t>
                      </a:r>
                    </a:p>
                    <a:p>
                      <a:r>
                        <a:rPr lang="en-US" dirty="0" smtClean="0"/>
                        <a:t>100 </a:t>
                      </a:r>
                      <a:r>
                        <a:rPr lang="en-US" dirty="0" err="1" smtClean="0"/>
                        <a:t>bp</a:t>
                      </a:r>
                      <a:endParaRPr lang="en-US" dirty="0" smtClean="0"/>
                    </a:p>
                    <a:p>
                      <a:r>
                        <a:rPr lang="en-US" sz="1100" dirty="0" smtClean="0"/>
                        <a:t>(150+150 </a:t>
                      </a:r>
                      <a:r>
                        <a:rPr lang="en-US" sz="1100" dirty="0" err="1" smtClean="0"/>
                        <a:t>bp</a:t>
                      </a:r>
                      <a:r>
                        <a:rPr lang="en-US" sz="1100" dirty="0" smtClean="0"/>
                        <a:t>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250 +</a:t>
                      </a:r>
                    </a:p>
                    <a:p>
                      <a:r>
                        <a:rPr lang="en-US" dirty="0" smtClean="0"/>
                        <a:t>250 </a:t>
                      </a:r>
                      <a:r>
                        <a:rPr lang="en-US" dirty="0" err="1" smtClean="0"/>
                        <a:t>bp</a:t>
                      </a:r>
                      <a:endParaRPr lang="en-US" dirty="0" smtClean="0"/>
                    </a:p>
                    <a:p>
                      <a:r>
                        <a:rPr lang="en-US" sz="1200" dirty="0" smtClean="0"/>
                        <a:t>(350+350 </a:t>
                      </a:r>
                      <a:r>
                        <a:rPr lang="en-US" sz="1200" dirty="0" err="1" smtClean="0"/>
                        <a:t>bp</a:t>
                      </a:r>
                      <a:r>
                        <a:rPr lang="en-US" sz="1200" dirty="0" smtClean="0"/>
                        <a:t>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 </a:t>
                      </a:r>
                      <a:r>
                        <a:rPr lang="en-US" dirty="0" err="1" smtClean="0"/>
                        <a:t>bp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 </a:t>
                      </a:r>
                      <a:r>
                        <a:rPr lang="en-US" dirty="0" err="1" smtClean="0"/>
                        <a:t>bp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400 </a:t>
                      </a:r>
                      <a:r>
                        <a:rPr lang="en-US" dirty="0" err="1" smtClean="0"/>
                        <a:t>bp</a:t>
                      </a:r>
                      <a:endParaRPr lang="en-US" dirty="0" smtClean="0"/>
                    </a:p>
                    <a:p>
                      <a:r>
                        <a:rPr lang="en-US" sz="1200" dirty="0" smtClean="0"/>
                        <a:t>(500 </a:t>
                      </a:r>
                      <a:r>
                        <a:rPr lang="en-US" sz="1200" dirty="0" err="1" smtClean="0"/>
                        <a:t>bp</a:t>
                      </a:r>
                      <a:r>
                        <a:rPr lang="en-US" sz="1200" dirty="0" smtClean="0"/>
                        <a:t>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150 </a:t>
                      </a:r>
                      <a:r>
                        <a:rPr lang="en-US" dirty="0" err="1" smtClean="0"/>
                        <a:t>bp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200 </a:t>
                      </a:r>
                      <a:r>
                        <a:rPr lang="en-US" dirty="0" err="1" smtClean="0"/>
                        <a:t>bp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250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bp</a:t>
                      </a:r>
                      <a:r>
                        <a:rPr lang="en-US" dirty="0" smtClean="0"/>
                        <a:t> – 40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Kbp</a:t>
                      </a:r>
                      <a:endParaRPr lang="en-US" dirty="0"/>
                    </a:p>
                  </a:txBody>
                  <a:tcPr/>
                </a:tc>
              </a:tr>
              <a:tr h="877489">
                <a:tc>
                  <a:txBody>
                    <a:bodyPr/>
                    <a:lstStyle/>
                    <a:p>
                      <a:r>
                        <a:rPr lang="en-US" dirty="0" smtClean="0"/>
                        <a:t>WGS:</a:t>
                      </a:r>
                    </a:p>
                    <a:p>
                      <a:r>
                        <a:rPr lang="en-US" dirty="0" smtClean="0"/>
                        <a:t>-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human</a:t>
                      </a:r>
                    </a:p>
                    <a:p>
                      <a:r>
                        <a:rPr lang="en-US" dirty="0" smtClean="0"/>
                        <a:t>- small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 smtClean="0"/>
                    </a:p>
                    <a:p>
                      <a:pPr algn="ctr"/>
                      <a:r>
                        <a:rPr lang="en-US" b="1" dirty="0" smtClean="0"/>
                        <a:t>++++</a:t>
                      </a:r>
                    </a:p>
                    <a:p>
                      <a:pPr algn="ctr"/>
                      <a:r>
                        <a:rPr lang="en-US" b="1" dirty="0" smtClean="0"/>
                        <a:t>++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 smtClean="0"/>
                    </a:p>
                    <a:p>
                      <a:pPr algn="ctr"/>
                      <a:endParaRPr lang="en-US" b="1" dirty="0" smtClean="0"/>
                    </a:p>
                    <a:p>
                      <a:pPr algn="ctr"/>
                      <a:r>
                        <a:rPr lang="en-US" b="1" dirty="0" smtClean="0"/>
                        <a:t>+++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 smtClean="0"/>
                    </a:p>
                    <a:p>
                      <a:pPr algn="ctr"/>
                      <a:r>
                        <a:rPr lang="en-US" b="1" dirty="0" smtClean="0"/>
                        <a:t>(+)</a:t>
                      </a:r>
                    </a:p>
                    <a:p>
                      <a:pPr algn="ctr"/>
                      <a:r>
                        <a:rPr lang="en-US" b="1" dirty="0" smtClean="0"/>
                        <a:t>(+)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 smtClean="0"/>
                    </a:p>
                    <a:p>
                      <a:pPr algn="ctr"/>
                      <a:endParaRPr lang="en-US" b="1" dirty="0" smtClean="0"/>
                    </a:p>
                    <a:p>
                      <a:pPr algn="ctr"/>
                      <a:r>
                        <a:rPr lang="en-US" b="1" dirty="0" smtClean="0"/>
                        <a:t>+++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 smtClean="0"/>
                    </a:p>
                    <a:p>
                      <a:pPr algn="ctr"/>
                      <a:r>
                        <a:rPr lang="en-US" b="1" dirty="0" smtClean="0"/>
                        <a:t>+</a:t>
                      </a:r>
                    </a:p>
                    <a:p>
                      <a:pPr algn="ctr"/>
                      <a:r>
                        <a:rPr lang="en-US" b="1" dirty="0" smtClean="0"/>
                        <a:t>++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 smtClean="0"/>
                    </a:p>
                    <a:p>
                      <a:pPr algn="ctr"/>
                      <a:r>
                        <a:rPr lang="en-US" b="1" dirty="0" smtClean="0"/>
                        <a:t>(+++++)</a:t>
                      </a:r>
                    </a:p>
                    <a:p>
                      <a:pPr algn="ctr"/>
                      <a:r>
                        <a:rPr lang="en-US" b="1" dirty="0" smtClean="0"/>
                        <a:t>+++++</a:t>
                      </a:r>
                      <a:endParaRPr lang="en-US" b="1" dirty="0"/>
                    </a:p>
                  </a:txBody>
                  <a:tcPr/>
                </a:tc>
              </a:tr>
              <a:tr h="383795">
                <a:tc>
                  <a:txBody>
                    <a:bodyPr/>
                    <a:lstStyle/>
                    <a:p>
                      <a:r>
                        <a:rPr lang="en-US" dirty="0" smtClean="0"/>
                        <a:t>De novo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+++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++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+++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++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+++++</a:t>
                      </a:r>
                      <a:endParaRPr lang="en-US" b="1" dirty="0"/>
                    </a:p>
                  </a:txBody>
                  <a:tcPr/>
                </a:tc>
              </a:tr>
              <a:tr h="684646">
                <a:tc>
                  <a:txBody>
                    <a:bodyPr/>
                    <a:lstStyle/>
                    <a:p>
                      <a:r>
                        <a:rPr lang="en-US" dirty="0" smtClean="0"/>
                        <a:t>RNA-</a:t>
                      </a:r>
                      <a:r>
                        <a:rPr lang="en-US" dirty="0" err="1" smtClean="0"/>
                        <a:t>seq</a:t>
                      </a:r>
                      <a:endParaRPr lang="en-US" dirty="0" smtClean="0"/>
                    </a:p>
                    <a:p>
                      <a:r>
                        <a:rPr lang="en-US" dirty="0" err="1" smtClean="0"/>
                        <a:t>miRNA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+++</a:t>
                      </a:r>
                    </a:p>
                    <a:p>
                      <a:pPr algn="ctr"/>
                      <a:r>
                        <a:rPr lang="en-US" b="1" dirty="0" smtClean="0"/>
                        <a:t>+++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 smtClean="0"/>
                    </a:p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+++</a:t>
                      </a:r>
                    </a:p>
                    <a:p>
                      <a:pPr algn="ctr"/>
                      <a:r>
                        <a:rPr lang="en-US" b="1" dirty="0" smtClean="0"/>
                        <a:t>+++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 smtClean="0"/>
                    </a:p>
                    <a:p>
                      <a:pPr algn="ctr"/>
                      <a:endParaRPr 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+++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+++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+++*</a:t>
                      </a:r>
                      <a:endParaRPr lang="en-US" b="1" dirty="0"/>
                    </a:p>
                  </a:txBody>
                  <a:tcPr/>
                </a:tc>
              </a:tr>
              <a:tr h="438173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ChIP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+++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++++</a:t>
                      </a:r>
                      <a:endParaRPr lang="en-US" b="1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</a:tr>
              <a:tr h="438173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Amplicon</a:t>
                      </a:r>
                      <a:r>
                        <a:rPr lang="en-US" dirty="0" smtClean="0"/>
                        <a:t>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+++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+++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+++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+++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++++</a:t>
                      </a:r>
                      <a:endParaRPr lang="en-US" b="1" dirty="0"/>
                    </a:p>
                  </a:txBody>
                  <a:tcPr/>
                </a:tc>
              </a:tr>
              <a:tr h="34363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Metylation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+++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++++***</a:t>
                      </a:r>
                      <a:endParaRPr lang="en-US" b="1" dirty="0"/>
                    </a:p>
                  </a:txBody>
                  <a:tcPr/>
                </a:tc>
              </a:tr>
              <a:tr h="657260">
                <a:tc>
                  <a:txBody>
                    <a:bodyPr/>
                    <a:lstStyle/>
                    <a:p>
                      <a:r>
                        <a:rPr lang="en-US" dirty="0" smtClean="0"/>
                        <a:t>Target re-</a:t>
                      </a:r>
                      <a:r>
                        <a:rPr lang="en-US" dirty="0" err="1" smtClean="0"/>
                        <a:t>seq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++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+++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(+)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+++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+++</a:t>
                      </a:r>
                      <a:endParaRPr lang="en-US" b="1" dirty="0"/>
                    </a:p>
                  </a:txBody>
                  <a:tcPr/>
                </a:tc>
              </a:tr>
              <a:tr h="755252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Exome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+++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(+)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++++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(+)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11285" y="6475098"/>
            <a:ext cx="808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Only whole-length transcripts; ** Depends on </a:t>
            </a:r>
            <a:r>
              <a:rPr lang="en-US" dirty="0" err="1" smtClean="0"/>
              <a:t>amplicon</a:t>
            </a:r>
            <a:r>
              <a:rPr lang="en-US" dirty="0" smtClean="0"/>
              <a:t> size; *** Only prokaryotes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707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3684"/>
            <a:ext cx="8229600" cy="1143000"/>
          </a:xfrm>
        </p:spPr>
        <p:txBody>
          <a:bodyPr/>
          <a:lstStyle/>
          <a:p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What is The BEST?</a:t>
            </a:r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0000"/>
                    </a14:imgEffect>
                    <a14:imgEffect>
                      <a14:brightnessContrast brigh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6183" y="3318157"/>
            <a:ext cx="2218137" cy="26146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22275" y="3318157"/>
            <a:ext cx="2380969" cy="2614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83" y="1246684"/>
            <a:ext cx="2208697" cy="16669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4263" y="1132265"/>
            <a:ext cx="2478981" cy="18736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8605" y="1223973"/>
            <a:ext cx="2478195" cy="17819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9798" y="3318157"/>
            <a:ext cx="2370881" cy="261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26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48200"/>
            <a:ext cx="8229600" cy="5665019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Garbage in – garbage out:</a:t>
            </a:r>
            <a:br>
              <a:rPr lang="en-US" sz="4800" b="1" dirty="0" smtClean="0"/>
            </a:br>
            <a:r>
              <a:rPr lang="en-US" sz="4800" b="1" dirty="0"/>
              <a:t/>
            </a:r>
            <a:br>
              <a:rPr lang="en-US" sz="4800" b="1" dirty="0"/>
            </a:br>
            <a:r>
              <a:rPr lang="en-US" dirty="0" smtClean="0"/>
              <a:t>sequencing success to </a:t>
            </a:r>
            <a:r>
              <a:rPr lang="en-US" b="1" dirty="0" smtClean="0"/>
              <a:t>90%</a:t>
            </a:r>
            <a:r>
              <a:rPr lang="en-US" dirty="0" smtClean="0"/>
              <a:t> depends on the </a:t>
            </a:r>
            <a:r>
              <a:rPr lang="en-US" b="1" dirty="0" smtClean="0">
                <a:solidFill>
                  <a:srgbClr val="FF0000"/>
                </a:solidFill>
              </a:rPr>
              <a:t>sample quality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014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749300"/>
            <a:ext cx="71501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202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1893" y="0"/>
            <a:ext cx="7066072" cy="1143000"/>
          </a:xfrm>
        </p:spPr>
        <p:txBody>
          <a:bodyPr/>
          <a:lstStyle/>
          <a:p>
            <a:r>
              <a:rPr lang="en-US" dirty="0" smtClean="0"/>
              <a:t>Making a NGS library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22" y="1443967"/>
            <a:ext cx="3828417" cy="19454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2522" y="3440300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DNA QC – </a:t>
            </a:r>
            <a:r>
              <a:rPr lang="en-US" b="1" dirty="0" smtClean="0">
                <a:solidFill>
                  <a:srgbClr val="FF0000"/>
                </a:solidFill>
              </a:rPr>
              <a:t>paramount importance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303" y="1310216"/>
            <a:ext cx="3407527" cy="20791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0263" y="3389385"/>
            <a:ext cx="2391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Sharing &amp; size selection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83734" y="4240409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4072907" y="4187490"/>
            <a:ext cx="1137626" cy="132298"/>
            <a:chOff x="727552" y="4127699"/>
            <a:chExt cx="1137626" cy="132298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727552" y="4246767"/>
              <a:ext cx="1137626" cy="132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727552" y="4127699"/>
              <a:ext cx="238107" cy="119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Connector 22"/>
          <p:cNvCxnSpPr/>
          <p:nvPr/>
        </p:nvCxnSpPr>
        <p:spPr>
          <a:xfrm>
            <a:off x="836134" y="4392809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252547" y="4545209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140934" y="4843137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65308" y="4969592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06257" y="4697609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598134" y="5154809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98693" y="5293979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334121" y="5446379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93854" y="5612009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4648749" y="5180754"/>
            <a:ext cx="1137626" cy="132298"/>
            <a:chOff x="727552" y="4127699"/>
            <a:chExt cx="1137626" cy="132298"/>
          </a:xfrm>
        </p:grpSpPr>
        <p:cxnSp>
          <p:nvCxnSpPr>
            <p:cNvPr id="39" name="Straight Connector 38"/>
            <p:cNvCxnSpPr/>
            <p:nvPr/>
          </p:nvCxnSpPr>
          <p:spPr>
            <a:xfrm>
              <a:off x="727552" y="4246767"/>
              <a:ext cx="1137626" cy="132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727552" y="4127699"/>
              <a:ext cx="238107" cy="119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146629" y="4928359"/>
            <a:ext cx="1137626" cy="132298"/>
            <a:chOff x="727552" y="4127699"/>
            <a:chExt cx="1137626" cy="132298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727552" y="4246767"/>
              <a:ext cx="1137626" cy="132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727552" y="4127699"/>
              <a:ext cx="238107" cy="119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841829" y="5293465"/>
            <a:ext cx="1137626" cy="132298"/>
            <a:chOff x="727552" y="4127699"/>
            <a:chExt cx="1137626" cy="132298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727552" y="4246767"/>
              <a:ext cx="1137626" cy="132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727552" y="4127699"/>
              <a:ext cx="238107" cy="119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410642" y="4620288"/>
            <a:ext cx="1137626" cy="132298"/>
            <a:chOff x="727552" y="4127699"/>
            <a:chExt cx="1137626" cy="132298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727552" y="4246767"/>
              <a:ext cx="1137626" cy="132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>
              <a:off x="727552" y="4127699"/>
              <a:ext cx="238107" cy="119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537029" y="4318759"/>
            <a:ext cx="1137626" cy="132298"/>
            <a:chOff x="727552" y="4127699"/>
            <a:chExt cx="1137626" cy="132298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727552" y="4246767"/>
              <a:ext cx="1137626" cy="132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727552" y="4127699"/>
              <a:ext cx="238107" cy="119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410642" y="5582463"/>
            <a:ext cx="1137626" cy="132298"/>
            <a:chOff x="727552" y="4127699"/>
            <a:chExt cx="1137626" cy="132298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727552" y="4246767"/>
              <a:ext cx="1137626" cy="132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/>
            <p:cNvSpPr/>
            <p:nvPr/>
          </p:nvSpPr>
          <p:spPr>
            <a:xfrm>
              <a:off x="727552" y="4127699"/>
              <a:ext cx="238107" cy="119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506257" y="6178870"/>
            <a:ext cx="507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Ligation of sequencing adaptors, technology specific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6703834" y="4581527"/>
            <a:ext cx="2124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Amplification</a:t>
            </a:r>
            <a:endParaRPr lang="en-US" sz="2800" dirty="0"/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2972600" y="4856367"/>
            <a:ext cx="564429" cy="132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5969065" y="4862982"/>
            <a:ext cx="564429" cy="132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>
            <a:off x="7024179" y="0"/>
            <a:ext cx="2140396" cy="1528854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2471323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5213"/>
            <a:ext cx="8229600" cy="1143000"/>
          </a:xfrm>
        </p:spPr>
        <p:txBody>
          <a:bodyPr/>
          <a:lstStyle/>
          <a:p>
            <a:r>
              <a:rPr lang="en-US" dirty="0" smtClean="0"/>
              <a:t>What do absorption ratios tell 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213"/>
            <a:ext cx="8445554" cy="53065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Pure DNA </a:t>
            </a:r>
            <a:r>
              <a:rPr lang="en-US" sz="2400" b="1" u="sng" dirty="0" smtClean="0">
                <a:solidFill>
                  <a:srgbClr val="FF0000"/>
                </a:solidFill>
              </a:rPr>
              <a:t>260</a:t>
            </a:r>
            <a:r>
              <a:rPr lang="en-US" sz="2400" b="1" dirty="0" smtClean="0">
                <a:solidFill>
                  <a:srgbClr val="FF0000"/>
                </a:solidFill>
              </a:rPr>
              <a:t>/280: 1.8 – 2.0</a:t>
            </a:r>
            <a:endParaRPr lang="en-US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800" b="1" dirty="0" smtClean="0"/>
              <a:t>&lt; 1.8</a:t>
            </a:r>
            <a:r>
              <a:rPr lang="en-US" sz="1800" dirty="0" smtClean="0"/>
              <a:t>:</a:t>
            </a:r>
          </a:p>
          <a:p>
            <a:pPr marL="0" indent="0">
              <a:buNone/>
            </a:pPr>
            <a:r>
              <a:rPr lang="en-US" sz="1800" dirty="0" smtClean="0"/>
              <a:t> Too little DNA compared to other components of the solution; presence of organic contaminants: proteins and phenol; glycogen - </a:t>
            </a:r>
            <a:r>
              <a:rPr lang="en-US" sz="1800" b="1" dirty="0" smtClean="0">
                <a:solidFill>
                  <a:srgbClr val="0000FF"/>
                </a:solidFill>
              </a:rPr>
              <a:t>absorb at 280 nm</a:t>
            </a:r>
            <a:r>
              <a:rPr lang="en-US" sz="1800" dirty="0" smtClean="0"/>
              <a:t>.</a:t>
            </a:r>
          </a:p>
          <a:p>
            <a:pPr marL="0" indent="0">
              <a:buNone/>
            </a:pPr>
            <a:r>
              <a:rPr lang="en-US" sz="1800" b="1" dirty="0" smtClean="0"/>
              <a:t>&gt; 2.0</a:t>
            </a:r>
            <a:r>
              <a:rPr lang="en-US" sz="1800" dirty="0" smtClean="0"/>
              <a:t>: </a:t>
            </a:r>
          </a:p>
          <a:p>
            <a:pPr marL="0" indent="0">
              <a:buNone/>
            </a:pPr>
            <a:r>
              <a:rPr lang="en-US" sz="1800" dirty="0" smtClean="0"/>
              <a:t>High share of RNA.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Pure DNA </a:t>
            </a:r>
            <a:r>
              <a:rPr lang="en-US" sz="2400" b="1" u="sng" dirty="0" smtClean="0">
                <a:solidFill>
                  <a:srgbClr val="FF0000"/>
                </a:solidFill>
              </a:rPr>
              <a:t>260</a:t>
            </a:r>
            <a:r>
              <a:rPr lang="en-US" sz="2400" b="1" dirty="0" smtClean="0">
                <a:solidFill>
                  <a:srgbClr val="FF0000"/>
                </a:solidFill>
              </a:rPr>
              <a:t>/230: 2.0 – 2.2</a:t>
            </a:r>
            <a:endParaRPr lang="en-US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800" b="1" dirty="0" smtClean="0"/>
              <a:t>&lt;2.0</a:t>
            </a:r>
            <a:r>
              <a:rPr lang="en-US" sz="1800" dirty="0" smtClean="0"/>
              <a:t>:</a:t>
            </a:r>
          </a:p>
          <a:p>
            <a:pPr marL="0" indent="0">
              <a:buNone/>
            </a:pPr>
            <a:r>
              <a:rPr lang="en-US" sz="1800" dirty="0" smtClean="0"/>
              <a:t>Salt contamination, </a:t>
            </a:r>
            <a:r>
              <a:rPr lang="en-US" sz="1800" dirty="0" err="1" smtClean="0"/>
              <a:t>humic</a:t>
            </a:r>
            <a:r>
              <a:rPr lang="en-US" sz="1800" dirty="0" smtClean="0"/>
              <a:t> acids, peptides, aromatic compounds, polyphenols, </a:t>
            </a:r>
            <a:r>
              <a:rPr lang="en-US" sz="1800" dirty="0"/>
              <a:t>urea, guanidine, </a:t>
            </a:r>
            <a:r>
              <a:rPr lang="en-US" sz="1800" dirty="0" err="1"/>
              <a:t>thiocyanates</a:t>
            </a:r>
            <a:r>
              <a:rPr lang="en-US" sz="1800" dirty="0"/>
              <a:t> (latter </a:t>
            </a:r>
            <a:r>
              <a:rPr lang="en-US" sz="1800" dirty="0" smtClean="0"/>
              <a:t>three </a:t>
            </a:r>
            <a:r>
              <a:rPr lang="en-US" sz="1800" dirty="0"/>
              <a:t>are common kit components</a:t>
            </a:r>
            <a:r>
              <a:rPr lang="en-US" sz="1800" dirty="0" smtClean="0"/>
              <a:t>) – </a:t>
            </a:r>
            <a:r>
              <a:rPr lang="en-US" sz="1800" b="1" dirty="0" smtClean="0">
                <a:solidFill>
                  <a:srgbClr val="0000FF"/>
                </a:solidFill>
              </a:rPr>
              <a:t>absorb at 230 nm</a:t>
            </a:r>
            <a:r>
              <a:rPr lang="en-US" sz="1800" dirty="0" smtClean="0"/>
              <a:t>.</a:t>
            </a:r>
          </a:p>
          <a:p>
            <a:pPr marL="0" indent="0">
              <a:buNone/>
            </a:pPr>
            <a:r>
              <a:rPr lang="en-US" sz="1800" b="1" dirty="0" smtClean="0"/>
              <a:t>&gt;2.2</a:t>
            </a:r>
            <a:r>
              <a:rPr lang="en-US" sz="1800" dirty="0" smtClean="0"/>
              <a:t>:</a:t>
            </a:r>
          </a:p>
          <a:p>
            <a:pPr marL="0" indent="0">
              <a:buNone/>
            </a:pPr>
            <a:r>
              <a:rPr lang="en-US" sz="1800" dirty="0" smtClean="0"/>
              <a:t>High share of RNA, very high share of phenol, </a:t>
            </a:r>
            <a:r>
              <a:rPr lang="en-US" sz="1800" b="1" dirty="0" smtClean="0"/>
              <a:t>high turbidity, </a:t>
            </a:r>
            <a:r>
              <a:rPr lang="en-US" sz="1800" dirty="0"/>
              <a:t>dirty </a:t>
            </a:r>
            <a:r>
              <a:rPr lang="en-US" sz="1800" dirty="0" smtClean="0"/>
              <a:t>instrument.</a:t>
            </a:r>
          </a:p>
          <a:p>
            <a:pPr marL="0" indent="0">
              <a:buNone/>
            </a:pPr>
            <a:endParaRPr lang="en-US" sz="1800" dirty="0"/>
          </a:p>
          <a:p>
            <a:pPr marL="0" indent="0" algn="r">
              <a:buNone/>
            </a:pPr>
            <a:r>
              <a:rPr lang="en-US" sz="1800" i="1" dirty="0" err="1" smtClean="0"/>
              <a:t>Photometrically</a:t>
            </a:r>
            <a:r>
              <a:rPr lang="en-US" sz="1800" i="1" dirty="0" smtClean="0"/>
              <a:t> active contaminants: </a:t>
            </a:r>
          </a:p>
          <a:p>
            <a:pPr marL="0" indent="0" algn="r">
              <a:buNone/>
            </a:pPr>
            <a:r>
              <a:rPr lang="en-US" sz="1800" i="1" dirty="0" smtClean="0"/>
              <a:t>phenol, polyphenols, EDTA, </a:t>
            </a:r>
            <a:r>
              <a:rPr lang="en-US" sz="1800" i="1" dirty="0" err="1" smtClean="0"/>
              <a:t>thiocyanate</a:t>
            </a:r>
            <a:r>
              <a:rPr lang="en-US" sz="1800" i="1" dirty="0" smtClean="0"/>
              <a:t>, protein, </a:t>
            </a:r>
          </a:p>
          <a:p>
            <a:pPr marL="0" indent="0" algn="r">
              <a:buNone/>
            </a:pPr>
            <a:r>
              <a:rPr lang="en-US" sz="1800" i="1" dirty="0" smtClean="0"/>
              <a:t>RNA, nucleotides (fragments below 5 </a:t>
            </a:r>
            <a:r>
              <a:rPr lang="en-US" sz="1800" i="1" dirty="0" err="1" smtClean="0"/>
              <a:t>bp</a:t>
            </a:r>
            <a:r>
              <a:rPr lang="en-US" sz="1800" i="1" dirty="0" smtClean="0"/>
              <a:t>)</a:t>
            </a:r>
          </a:p>
          <a:p>
            <a:pPr marL="0" indent="0" algn="r">
              <a:buNone/>
            </a:pPr>
            <a:endParaRPr lang="en-US" sz="1800" i="1" dirty="0" smtClean="0"/>
          </a:p>
        </p:txBody>
      </p:sp>
    </p:spTree>
    <p:extLst>
      <p:ext uri="{BB962C8B-B14F-4D97-AF65-F5344CB8AC3E}">
        <p14:creationId xmlns:p14="http://schemas.microsoft.com/office/powerpoint/2010/main" val="32584352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07811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Sample prep: general recommendations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296" y="3137674"/>
            <a:ext cx="2834677" cy="20164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9871" y="1529310"/>
            <a:ext cx="830248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Treat DNA as a crystal vase: it is fragile when in solution</a:t>
            </a:r>
          </a:p>
          <a:p>
            <a:endParaRPr lang="en-US" sz="2400" dirty="0"/>
          </a:p>
          <a:p>
            <a:r>
              <a:rPr lang="en-US" sz="2400" dirty="0" smtClean="0"/>
              <a:t>As soon as DNA is released from the cells – use wide-bore tips</a:t>
            </a:r>
          </a:p>
          <a:p>
            <a:endParaRPr lang="en-US" sz="2400" dirty="0"/>
          </a:p>
          <a:p>
            <a:r>
              <a:rPr lang="en-US" sz="2400" dirty="0" smtClean="0"/>
              <a:t>Limit pipetting to minimum</a:t>
            </a:r>
          </a:p>
          <a:p>
            <a:endParaRPr lang="en-US" sz="2400" dirty="0"/>
          </a:p>
          <a:p>
            <a:r>
              <a:rPr lang="en-US" sz="2400" dirty="0" smtClean="0"/>
              <a:t>Never vortex!</a:t>
            </a:r>
          </a:p>
          <a:p>
            <a:endParaRPr lang="en-US" sz="2400" dirty="0"/>
          </a:p>
          <a:p>
            <a:r>
              <a:rPr lang="en-US" sz="2400" dirty="0" smtClean="0"/>
              <a:t>Do not heat above 65°C</a:t>
            </a:r>
          </a:p>
          <a:p>
            <a:endParaRPr lang="en-US" sz="2400" dirty="0"/>
          </a:p>
          <a:p>
            <a:r>
              <a:rPr lang="en-US" sz="2400" dirty="0" smtClean="0"/>
              <a:t>Reduce amount of freeze-thaw cycles to minimum </a:t>
            </a:r>
          </a:p>
          <a:p>
            <a:endParaRPr lang="en-US" sz="2400" dirty="0"/>
          </a:p>
          <a:p>
            <a:r>
              <a:rPr lang="en-US" sz="2400" dirty="0" smtClean="0"/>
              <a:t>Make several </a:t>
            </a:r>
            <a:r>
              <a:rPr lang="en-US" sz="2400" dirty="0" err="1" smtClean="0"/>
              <a:t>aliquotes</a:t>
            </a:r>
            <a:r>
              <a:rPr lang="en-US" sz="2400" dirty="0" smtClean="0"/>
              <a:t> of the stock DNA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97004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make a correct measurement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08135"/>
            <a:ext cx="7611310" cy="398018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Thaw DNA completely</a:t>
            </a:r>
          </a:p>
          <a:p>
            <a:r>
              <a:rPr lang="en-US" sz="2400" dirty="0" smtClean="0"/>
              <a:t>Mix gently (</a:t>
            </a:r>
            <a:r>
              <a:rPr lang="en-US" sz="2400" b="1" dirty="0" smtClean="0">
                <a:solidFill>
                  <a:srgbClr val="FF0000"/>
                </a:solidFill>
              </a:rPr>
              <a:t>never vortex!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Put the sample on a </a:t>
            </a:r>
            <a:r>
              <a:rPr lang="en-US" sz="2400" dirty="0" err="1" smtClean="0"/>
              <a:t>thermoblock</a:t>
            </a:r>
            <a:r>
              <a:rPr lang="en-US" sz="2400" dirty="0" smtClean="0"/>
              <a:t>: 37°C, 15-30 min</a:t>
            </a:r>
          </a:p>
          <a:p>
            <a:r>
              <a:rPr lang="en-US" sz="2400" dirty="0" smtClean="0"/>
              <a:t>Mix gently </a:t>
            </a:r>
          </a:p>
          <a:p>
            <a:r>
              <a:rPr lang="en-US" sz="2400" b="1" dirty="0" smtClean="0"/>
              <a:t>Dilute 1:100 </a:t>
            </a:r>
            <a:r>
              <a:rPr lang="en-US" sz="2400" dirty="0" smtClean="0"/>
              <a:t>(if HMW)</a:t>
            </a:r>
          </a:p>
          <a:p>
            <a:r>
              <a:rPr lang="en-US" sz="2400" dirty="0" smtClean="0"/>
              <a:t>Mix gently</a:t>
            </a:r>
          </a:p>
          <a:p>
            <a:r>
              <a:rPr lang="en-US" sz="2400" dirty="0" smtClean="0"/>
              <a:t>Make a measurement with an appropriate blank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5702742" y="1417638"/>
            <a:ext cx="1070821" cy="2230830"/>
            <a:chOff x="6649050" y="1417638"/>
            <a:chExt cx="560313" cy="1689269"/>
          </a:xfrm>
        </p:grpSpPr>
        <p:sp>
          <p:nvSpPr>
            <p:cNvPr id="7" name="Can 6"/>
            <p:cNvSpPr/>
            <p:nvPr/>
          </p:nvSpPr>
          <p:spPr>
            <a:xfrm>
              <a:off x="6649050" y="1417638"/>
              <a:ext cx="560313" cy="1689269"/>
            </a:xfrm>
            <a:prstGeom prst="can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an 7"/>
            <p:cNvSpPr/>
            <p:nvPr/>
          </p:nvSpPr>
          <p:spPr>
            <a:xfrm>
              <a:off x="6649050" y="2091955"/>
              <a:ext cx="560313" cy="1014952"/>
            </a:xfrm>
            <a:prstGeom prst="can">
              <a:avLst/>
            </a:prstGeom>
            <a:gradFill flip="none" rotWithShape="1">
              <a:gsLst>
                <a:gs pos="43000">
                  <a:schemeClr val="accent3">
                    <a:lumMod val="75000"/>
                    <a:alpha val="95000"/>
                  </a:schemeClr>
                </a:gs>
                <a:gs pos="88000">
                  <a:srgbClr val="FFFFFF">
                    <a:alpha val="87000"/>
                  </a:srgbClr>
                </a:gs>
              </a:gsLst>
              <a:lin ang="16560000" scaled="0"/>
              <a:tileRect/>
            </a:gradFill>
            <a:ln>
              <a:gradFill flip="none" rotWithShape="1">
                <a:gsLst>
                  <a:gs pos="29000">
                    <a:schemeClr val="accent1">
                      <a:shade val="95000"/>
                      <a:satMod val="105000"/>
                    </a:schemeClr>
                  </a:gs>
                  <a:gs pos="100000">
                    <a:srgbClr val="FFFFFF"/>
                  </a:gs>
                  <a:gs pos="64000">
                    <a:schemeClr val="accent1">
                      <a:shade val="95000"/>
                      <a:satMod val="10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097301" y="2337532"/>
            <a:ext cx="19779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 concentration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High concentration</a:t>
            </a:r>
            <a:endParaRPr lang="en-US" dirty="0"/>
          </a:p>
        </p:txBody>
      </p:sp>
      <p:sp>
        <p:nvSpPr>
          <p:cNvPr id="11" name="Left Arrow 10"/>
          <p:cNvSpPr/>
          <p:nvPr/>
        </p:nvSpPr>
        <p:spPr>
          <a:xfrm flipV="1">
            <a:off x="6599244" y="2503147"/>
            <a:ext cx="498057" cy="223955"/>
          </a:xfrm>
          <a:prstGeom prst="leftArrow">
            <a:avLst/>
          </a:prstGeom>
          <a:ln w="57150" cap="rnd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Arrow 12"/>
          <p:cNvSpPr/>
          <p:nvPr/>
        </p:nvSpPr>
        <p:spPr>
          <a:xfrm flipV="1">
            <a:off x="6599244" y="3234789"/>
            <a:ext cx="498057" cy="223955"/>
          </a:xfrm>
          <a:prstGeom prst="leftArrow">
            <a:avLst/>
          </a:prstGeom>
          <a:ln w="57150" cap="rnd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702742" y="2624961"/>
            <a:ext cx="1070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DNA </a:t>
            </a:r>
            <a:endParaRPr lang="en-US" dirty="0"/>
          </a:p>
          <a:p>
            <a:pPr algn="ctr"/>
            <a:r>
              <a:rPr lang="en-US" dirty="0" smtClean="0"/>
              <a:t>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4349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71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Post-extraction cleanup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72" y="1331714"/>
            <a:ext cx="970661" cy="21689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19218" y="1997283"/>
            <a:ext cx="2670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Protein contamination</a:t>
            </a:r>
          </a:p>
          <a:p>
            <a:r>
              <a:rPr lang="en-US" dirty="0" smtClean="0"/>
              <a:t>- Apply phenol-chloroform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590" y="3732982"/>
            <a:ext cx="3147173" cy="19783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43" y="3732983"/>
            <a:ext cx="1006991" cy="26907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89591" y="5777374"/>
            <a:ext cx="2148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Phenol carry-over or </a:t>
            </a:r>
          </a:p>
          <a:p>
            <a:r>
              <a:rPr lang="en-US" b="1" dirty="0" smtClean="0"/>
              <a:t>overloaded sample?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331714"/>
            <a:ext cx="1840223" cy="23244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72719" y="1997283"/>
            <a:ext cx="24140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RNA contamination</a:t>
            </a:r>
          </a:p>
          <a:p>
            <a:r>
              <a:rPr lang="en-US" dirty="0" smtClean="0"/>
              <a:t>- Apply </a:t>
            </a:r>
            <a:r>
              <a:rPr lang="en-US" dirty="0" err="1" smtClean="0"/>
              <a:t>RNase</a:t>
            </a:r>
            <a:r>
              <a:rPr lang="en-US" dirty="0" smtClean="0"/>
              <a:t>, followed</a:t>
            </a:r>
          </a:p>
          <a:p>
            <a:r>
              <a:rPr lang="en-US" dirty="0"/>
              <a:t>b</a:t>
            </a:r>
            <a:r>
              <a:rPr lang="en-US" dirty="0" smtClean="0"/>
              <a:t>y phenol-chloroform</a:t>
            </a:r>
          </a:p>
          <a:p>
            <a:r>
              <a:rPr lang="en-US" dirty="0" smtClean="0"/>
              <a:t>extraction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26113" y="5711330"/>
            <a:ext cx="42932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unsure, make dilution series.</a:t>
            </a:r>
          </a:p>
          <a:p>
            <a:r>
              <a:rPr lang="en-US" dirty="0" smtClean="0"/>
              <a:t>If problem persists – try </a:t>
            </a:r>
            <a:r>
              <a:rPr lang="en-US" dirty="0" err="1" smtClean="0"/>
              <a:t>MoBio</a:t>
            </a:r>
            <a:r>
              <a:rPr lang="en-US" dirty="0" smtClean="0"/>
              <a:t> </a:t>
            </a:r>
            <a:r>
              <a:rPr lang="en-US" dirty="0" err="1" smtClean="0"/>
              <a:t>clean-up</a:t>
            </a:r>
            <a:r>
              <a:rPr lang="en-US" dirty="0" smtClean="0"/>
              <a:t> kit,</a:t>
            </a:r>
          </a:p>
          <a:p>
            <a:r>
              <a:rPr lang="en-US" dirty="0" smtClean="0"/>
              <a:t>or re-extract DNA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381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QC control at NGI: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43100"/>
            <a:ext cx="8229600" cy="4183063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Qubit</a:t>
            </a:r>
            <a:r>
              <a:rPr lang="en-US" dirty="0" smtClean="0"/>
              <a:t> for DNA</a:t>
            </a:r>
          </a:p>
          <a:p>
            <a:pPr lvl="1"/>
            <a:r>
              <a:rPr lang="en-US" dirty="0" smtClean="0"/>
              <a:t>Measures content of </a:t>
            </a:r>
            <a:r>
              <a:rPr lang="en-US" dirty="0" err="1" smtClean="0"/>
              <a:t>dsDNA</a:t>
            </a:r>
            <a:r>
              <a:rPr lang="en-US" dirty="0" smtClean="0"/>
              <a:t> only</a:t>
            </a:r>
          </a:p>
          <a:p>
            <a:pPr lvl="1"/>
            <a:r>
              <a:rPr lang="en-US" dirty="0" err="1" smtClean="0"/>
              <a:t>Nanodrop</a:t>
            </a:r>
            <a:r>
              <a:rPr lang="en-US" dirty="0" smtClean="0"/>
              <a:t> &amp; </a:t>
            </a:r>
            <a:r>
              <a:rPr lang="en-US" dirty="0" err="1" smtClean="0"/>
              <a:t>NanoVue</a:t>
            </a:r>
            <a:r>
              <a:rPr lang="en-US" dirty="0" smtClean="0"/>
              <a:t> overestimate concentrations up to 300%!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 smtClean="0"/>
              <a:t>Bioanalyzer</a:t>
            </a:r>
            <a:r>
              <a:rPr lang="en-US" dirty="0" smtClean="0"/>
              <a:t> for RNA and </a:t>
            </a:r>
            <a:r>
              <a:rPr lang="en-US" dirty="0" err="1" smtClean="0"/>
              <a:t>amplicons</a:t>
            </a:r>
            <a:endParaRPr lang="en-US" dirty="0" smtClean="0"/>
          </a:p>
          <a:p>
            <a:pPr lvl="1"/>
            <a:r>
              <a:rPr lang="en-US" dirty="0" smtClean="0"/>
              <a:t>RNA: RIN values and concentrations</a:t>
            </a:r>
          </a:p>
          <a:p>
            <a:pPr lvl="1"/>
            <a:r>
              <a:rPr lang="en-US" dirty="0" err="1" smtClean="0"/>
              <a:t>Amplicons</a:t>
            </a:r>
            <a:r>
              <a:rPr lang="en-US" dirty="0" smtClean="0"/>
              <a:t>: size distribution (extremely important!)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86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795" y="3547115"/>
            <a:ext cx="4358924" cy="19615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9104" y="5331767"/>
            <a:ext cx="37112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2: several sizes, </a:t>
            </a:r>
          </a:p>
          <a:p>
            <a:r>
              <a:rPr lang="en-US" dirty="0" smtClean="0"/>
              <a:t>fractionation is needed </a:t>
            </a:r>
          </a:p>
          <a:p>
            <a:r>
              <a:rPr lang="en-US" dirty="0" smtClean="0"/>
              <a:t>=&gt; we HAVE to make several libraries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27170" y="5380334"/>
            <a:ext cx="2385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3: broad peak;</a:t>
            </a:r>
          </a:p>
          <a:p>
            <a:r>
              <a:rPr lang="en-US" dirty="0" smtClean="0"/>
              <a:t>size selection is needed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89" y="1630680"/>
            <a:ext cx="4052711" cy="1823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99" y="3547115"/>
            <a:ext cx="3438361" cy="16090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65840" y="113724"/>
            <a:ext cx="570721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Bioanalyzer</a:t>
            </a:r>
            <a:r>
              <a:rPr lang="en-US" sz="3200" dirty="0" smtClean="0"/>
              <a:t>: </a:t>
            </a:r>
            <a:r>
              <a:rPr lang="en-US" sz="3200" dirty="0" err="1" smtClean="0"/>
              <a:t>amplicon</a:t>
            </a:r>
            <a:r>
              <a:rPr lang="en-US" sz="3200" dirty="0" smtClean="0"/>
              <a:t> size check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3857460" y="1075710"/>
            <a:ext cx="52758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FOR ANY NGS TECHNOLOGY </a:t>
            </a:r>
          </a:p>
          <a:p>
            <a:endParaRPr lang="en-US" dirty="0" smtClean="0"/>
          </a:p>
          <a:p>
            <a:r>
              <a:rPr lang="en-US" dirty="0" smtClean="0"/>
              <a:t>Size difference among fragments </a:t>
            </a:r>
            <a:r>
              <a:rPr lang="en-US" b="1" dirty="0" smtClean="0"/>
              <a:t>must not </a:t>
            </a:r>
          </a:p>
          <a:p>
            <a:r>
              <a:rPr lang="en-US" dirty="0" smtClean="0"/>
              <a:t>exceed 80 </a:t>
            </a:r>
            <a:r>
              <a:rPr lang="en-US" dirty="0" err="1" smtClean="0"/>
              <a:t>bp</a:t>
            </a:r>
            <a:r>
              <a:rPr lang="en-US" dirty="0" smtClean="0"/>
              <a:t> (optimally 50 </a:t>
            </a:r>
            <a:r>
              <a:rPr lang="en-US" dirty="0" err="1" smtClean="0"/>
              <a:t>bp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Reason – preferential amplification of short fragments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9889" y="1029544"/>
            <a:ext cx="387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 1: OK size distribution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803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prep: take home message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3188"/>
            <a:ext cx="8229600" cy="33557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/>
              <a:t>PCR-quality sample and </a:t>
            </a:r>
          </a:p>
          <a:p>
            <a:pPr marL="0" indent="0" algn="ctr">
              <a:buNone/>
            </a:pPr>
            <a:r>
              <a:rPr lang="en-US" sz="4400" dirty="0" smtClean="0"/>
              <a:t>NGS-quality sample </a:t>
            </a:r>
          </a:p>
          <a:p>
            <a:pPr marL="0" indent="0" algn="ctr">
              <a:buNone/>
            </a:pPr>
            <a:r>
              <a:rPr lang="en-US" sz="4400" b="1" dirty="0" smtClean="0">
                <a:solidFill>
                  <a:srgbClr val="FF0000"/>
                </a:solidFill>
              </a:rPr>
              <a:t>are two completely different things</a:t>
            </a:r>
            <a:endParaRPr 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6452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772400" cy="609600"/>
          </a:xfrm>
          <a:solidFill>
            <a:srgbClr val="A9E4FF"/>
          </a:solidFill>
        </p:spPr>
        <p:txBody>
          <a:bodyPr/>
          <a:lstStyle/>
          <a:p>
            <a:r>
              <a:rPr lang="en-US" sz="3200" dirty="0" smtClean="0"/>
              <a:t>NGS technologies - SUMMARY</a:t>
            </a:r>
            <a:endParaRPr lang="en-US" sz="3200" dirty="0"/>
          </a:p>
        </p:txBody>
      </p:sp>
      <p:sp>
        <p:nvSpPr>
          <p:cNvPr id="278531" name="Rectangle 3"/>
          <p:cNvSpPr>
            <a:spLocks noChangeArrowheads="1"/>
          </p:cNvSpPr>
          <p:nvPr/>
        </p:nvSpPr>
        <p:spPr bwMode="auto">
          <a:xfrm>
            <a:off x="1143000" y="6248400"/>
            <a:ext cx="64008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7853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969408"/>
              </p:ext>
            </p:extLst>
          </p:nvPr>
        </p:nvGraphicFramePr>
        <p:xfrm>
          <a:off x="609600" y="1332223"/>
          <a:ext cx="7924800" cy="5013548"/>
        </p:xfrm>
        <a:graphic>
          <a:graphicData uri="http://schemas.openxmlformats.org/drawingml/2006/table">
            <a:tbl>
              <a:tblPr/>
              <a:tblGrid>
                <a:gridCol w="1295400"/>
                <a:gridCol w="1524000"/>
                <a:gridCol w="2057400"/>
                <a:gridCol w="3048000"/>
              </a:tblGrid>
              <a:tr h="4399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Platform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Read length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Accuracy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Projects / applications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42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454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Medium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Homo-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polymer runs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Microbial + targeted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reseq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HiSeq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MiSeq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Short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Medium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Whole genome +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transcriptome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seq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exome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SOLiD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Short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Whole genome +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transcriptome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seq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exome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</a:tr>
              <a:tr h="458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Ion Torrent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Medium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High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Microbial + targeted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reseq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Ion Proton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Short/Medium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High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Exome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transcriptome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, genome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PacBio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Long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Low – ultra high*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Microbial + targeted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reseq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Gap closure &amp; scaffolding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MinION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Long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Low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Gap closure, scaffolding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structural variants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6612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349" y="208979"/>
            <a:ext cx="8601025" cy="6129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Check list: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800" dirty="0" smtClean="0"/>
              <a:t>Have others done similar work?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800" dirty="0" smtClean="0"/>
              <a:t>Is your </a:t>
            </a:r>
            <a:r>
              <a:rPr lang="en-US" sz="2800" b="1" dirty="0" smtClean="0"/>
              <a:t>methodology</a:t>
            </a:r>
            <a:r>
              <a:rPr lang="en-US" sz="2800" dirty="0" smtClean="0"/>
              <a:t> sound? Sample size? Repetitions?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800" dirty="0" smtClean="0"/>
              <a:t>Is there </a:t>
            </a:r>
            <a:r>
              <a:rPr lang="en-US" sz="2800" b="1" dirty="0" smtClean="0"/>
              <a:t>people</a:t>
            </a:r>
            <a:r>
              <a:rPr lang="en-US" sz="2800" dirty="0" smtClean="0"/>
              <a:t> to analyze the data?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800" dirty="0" smtClean="0"/>
              <a:t>Is there </a:t>
            </a:r>
            <a:r>
              <a:rPr lang="en-US" sz="2800" b="1" dirty="0" smtClean="0"/>
              <a:t>computer capacity </a:t>
            </a:r>
            <a:r>
              <a:rPr lang="en-US" sz="2800" dirty="0" smtClean="0"/>
              <a:t>to analyze the data?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800" dirty="0" smtClean="0"/>
              <a:t>Will you be able to </a:t>
            </a:r>
            <a:r>
              <a:rPr lang="en-US" sz="2800" b="1" dirty="0" smtClean="0"/>
              <a:t>publish</a:t>
            </a:r>
            <a:r>
              <a:rPr lang="en-US" sz="2800" dirty="0" smtClean="0"/>
              <a:t> NGS data by yourself?</a:t>
            </a:r>
            <a:endParaRPr lang="en-US" sz="28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800" b="1" dirty="0">
                <a:solidFill>
                  <a:srgbClr val="FF0000"/>
                </a:solidFill>
              </a:rPr>
              <a:t>PLEASE consult the sequencing </a:t>
            </a:r>
            <a:r>
              <a:rPr lang="en-US" sz="2800" b="1" dirty="0" smtClean="0">
                <a:solidFill>
                  <a:srgbClr val="FF0000"/>
                </a:solidFill>
              </a:rPr>
              <a:t>facility &amp; BILS</a:t>
            </a:r>
          </a:p>
          <a:p>
            <a:pPr>
              <a:lnSpc>
                <a:spcPct val="150000"/>
              </a:lnSpc>
            </a:pPr>
            <a:r>
              <a:rPr lang="en-US" sz="2800" b="1" dirty="0" smtClean="0">
                <a:solidFill>
                  <a:srgbClr val="FF0000"/>
                </a:solidFill>
              </a:rPr>
              <a:t> </a:t>
            </a:r>
            <a:r>
              <a:rPr lang="en-US" sz="2800" b="1" dirty="0">
                <a:solidFill>
                  <a:srgbClr val="FF0000"/>
                </a:solidFill>
              </a:rPr>
              <a:t>PRIOR </a:t>
            </a:r>
            <a:r>
              <a:rPr lang="en-US" sz="2800" b="1" dirty="0" smtClean="0">
                <a:solidFill>
                  <a:srgbClr val="FF0000"/>
                </a:solidFill>
              </a:rPr>
              <a:t>to onset </a:t>
            </a:r>
            <a:r>
              <a:rPr lang="en-US" sz="2800" b="1" dirty="0">
                <a:solidFill>
                  <a:srgbClr val="FF0000"/>
                </a:solidFill>
              </a:rPr>
              <a:t>of your project</a:t>
            </a:r>
            <a:r>
              <a:rPr lang="en-US" sz="2800" b="1" dirty="0" smtClean="0">
                <a:solidFill>
                  <a:srgbClr val="FF0000"/>
                </a:solidFill>
              </a:rPr>
              <a:t>!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2000" dirty="0" smtClean="0"/>
          </a:p>
          <a:p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537" y="4748866"/>
            <a:ext cx="3169464" cy="210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18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49238" y="2712896"/>
            <a:ext cx="54376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What is sequencing?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706993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840" y="301472"/>
            <a:ext cx="8877224" cy="59051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200" b="1" dirty="0" smtClean="0"/>
              <a:t>Common </a:t>
            </a:r>
            <a:r>
              <a:rPr lang="en-US" sz="4200" b="1" dirty="0"/>
              <a:t>pitfalls and a piece of advise</a:t>
            </a:r>
            <a:r>
              <a:rPr lang="en-US" sz="4200" b="1" dirty="0" smtClean="0"/>
              <a:t>:</a:t>
            </a:r>
          </a:p>
          <a:p>
            <a:endParaRPr lang="en-US" sz="2600" dirty="0" smtClean="0"/>
          </a:p>
          <a:p>
            <a:r>
              <a:rPr lang="en-US" sz="2600" dirty="0" smtClean="0"/>
              <a:t>If you give us low quality DNA/RNA - expect low quality data</a:t>
            </a:r>
          </a:p>
          <a:p>
            <a:r>
              <a:rPr lang="en-US" sz="2600" dirty="0" smtClean="0"/>
              <a:t>If you give us too little DNA/RNA – expect biased data</a:t>
            </a:r>
          </a:p>
          <a:p>
            <a:pPr marL="0" indent="0">
              <a:buNone/>
            </a:pPr>
            <a:endParaRPr lang="en-US" sz="2600" dirty="0"/>
          </a:p>
          <a:p>
            <a:pPr marL="285750" indent="-285750"/>
            <a:r>
              <a:rPr lang="en-US" sz="2600" dirty="0"/>
              <a:t>Do not try to do everything by yourself</a:t>
            </a:r>
          </a:p>
          <a:p>
            <a:pPr marL="285750" indent="-285750"/>
            <a:r>
              <a:rPr lang="en-US" sz="2600" dirty="0"/>
              <a:t>Make sure there is a dedicated </a:t>
            </a:r>
            <a:r>
              <a:rPr lang="en-US" sz="2600" dirty="0" err="1"/>
              <a:t>bioinformatician</a:t>
            </a:r>
            <a:r>
              <a:rPr lang="en-US" sz="2600" dirty="0"/>
              <a:t> available</a:t>
            </a:r>
          </a:p>
          <a:p>
            <a:pPr marL="285750" indent="-285750"/>
            <a:r>
              <a:rPr lang="en-US" sz="2600" dirty="0"/>
              <a:t>Never underestimate time and money needed for data </a:t>
            </a:r>
            <a:r>
              <a:rPr lang="en-US" sz="2600" dirty="0" smtClean="0"/>
              <a:t>analysis</a:t>
            </a:r>
          </a:p>
          <a:p>
            <a:pPr marL="285750" indent="-285750"/>
            <a:endParaRPr lang="en-US" sz="2600" dirty="0"/>
          </a:p>
          <a:p>
            <a:pPr marL="285750" indent="-285750"/>
            <a:r>
              <a:rPr lang="en-US" sz="2600" dirty="0"/>
              <a:t>Google often!</a:t>
            </a:r>
          </a:p>
          <a:p>
            <a:pPr marL="285750" indent="-285750"/>
            <a:r>
              <a:rPr lang="en-US" sz="2600" dirty="0"/>
              <a:t>Use online forums, e.g. </a:t>
            </a:r>
            <a:r>
              <a:rPr lang="en-US" sz="2600" dirty="0" err="1"/>
              <a:t>SeqAnswers.com</a:t>
            </a:r>
            <a:endParaRPr lang="en-US" sz="26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025" y="5260261"/>
            <a:ext cx="2400975" cy="15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861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/>
          </p:cNvSpPr>
          <p:nvPr>
            <p:ph type="title"/>
          </p:nvPr>
        </p:nvSpPr>
        <p:spPr>
          <a:xfrm>
            <a:off x="563833" y="274638"/>
            <a:ext cx="4528719" cy="1143000"/>
          </a:xfrm>
        </p:spPr>
        <p:txBody>
          <a:bodyPr/>
          <a:lstStyle/>
          <a:p>
            <a:pPr algn="l" eaLnBrk="1" hangingPunct="1"/>
            <a:r>
              <a:rPr lang="sv-SE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a typeface="ＭＳ Ｐゴシック" charset="-128"/>
                <a:cs typeface="ＭＳ Ｐゴシック" charset="-128"/>
              </a:rPr>
              <a:t>Summary</a:t>
            </a:r>
            <a:endParaRPr lang="sv-SE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Rectangle 3"/>
          <p:cNvSpPr txBox="1">
            <a:spLocks/>
          </p:cNvSpPr>
          <p:nvPr/>
        </p:nvSpPr>
        <p:spPr>
          <a:xfrm>
            <a:off x="228600" y="205343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sv-SE" dirty="0" smtClean="0">
                <a:ea typeface="ＭＳ Ｐゴシック" charset="-128"/>
                <a:cs typeface="ＭＳ Ｐゴシック" charset="-128"/>
              </a:rPr>
              <a:t>Progress is FAST- </a:t>
            </a:r>
            <a:r>
              <a:rPr lang="sv-SE" dirty="0" err="1" smtClean="0">
                <a:ea typeface="ＭＳ Ｐゴシック" charset="-128"/>
                <a:cs typeface="ＭＳ Ｐゴシック" charset="-128"/>
              </a:rPr>
              <a:t>keep</a:t>
            </a:r>
            <a:r>
              <a:rPr lang="sv-SE" dirty="0" smtClean="0">
                <a:ea typeface="ＭＳ Ｐゴシック" charset="-128"/>
                <a:cs typeface="ＭＳ Ｐゴシック" charset="-128"/>
              </a:rPr>
              <a:t> </a:t>
            </a:r>
            <a:r>
              <a:rPr lang="sv-SE" dirty="0" err="1" smtClean="0">
                <a:ea typeface="ＭＳ Ｐゴシック" charset="-128"/>
                <a:cs typeface="ＭＳ Ｐゴシック" charset="-128"/>
              </a:rPr>
              <a:t>yourselves</a:t>
            </a:r>
            <a:r>
              <a:rPr lang="sv-SE" dirty="0" smtClean="0">
                <a:ea typeface="ＭＳ Ｐゴシック" charset="-128"/>
                <a:cs typeface="ＭＳ Ｐゴシック" charset="-128"/>
              </a:rPr>
              <a:t> </a:t>
            </a:r>
            <a:r>
              <a:rPr lang="sv-SE" dirty="0" err="1" smtClean="0">
                <a:ea typeface="ＭＳ Ｐゴシック" charset="-128"/>
                <a:cs typeface="ＭＳ Ｐゴシック" charset="-128"/>
              </a:rPr>
              <a:t>updated</a:t>
            </a:r>
            <a:r>
              <a:rPr lang="sv-SE" dirty="0" smtClean="0">
                <a:ea typeface="ＭＳ Ｐゴシック" charset="-128"/>
                <a:cs typeface="ＭＳ Ｐゴシック" charset="-128"/>
              </a:rPr>
              <a:t>!</a:t>
            </a:r>
          </a:p>
          <a:p>
            <a:pPr marL="0" indent="0">
              <a:lnSpc>
                <a:spcPct val="90000"/>
              </a:lnSpc>
              <a:buNone/>
            </a:pPr>
            <a:endParaRPr lang="sv-SE" dirty="0" smtClean="0">
              <a:ea typeface="ＭＳ Ｐゴシック" charset="-128"/>
              <a:cs typeface="ＭＳ Ｐゴシック" charset="-128"/>
            </a:endParaRPr>
          </a:p>
          <a:p>
            <a:pPr>
              <a:lnSpc>
                <a:spcPct val="90000"/>
              </a:lnSpc>
            </a:pPr>
            <a:r>
              <a:rPr lang="sv-SE" dirty="0" smtClean="0">
                <a:ea typeface="ＭＳ Ｐゴシック" charset="-128"/>
                <a:cs typeface="ＭＳ Ｐゴシック" charset="-128"/>
              </a:rPr>
              <a:t>Chose </a:t>
            </a:r>
            <a:r>
              <a:rPr lang="sv-SE" dirty="0" err="1" smtClean="0">
                <a:ea typeface="ＭＳ Ｐゴシック" charset="-128"/>
                <a:cs typeface="ＭＳ Ｐゴシック" charset="-128"/>
              </a:rPr>
              <a:t>technology</a:t>
            </a:r>
            <a:r>
              <a:rPr lang="sv-SE" dirty="0" smtClean="0">
                <a:ea typeface="ＭＳ Ｐゴシック" charset="-128"/>
                <a:cs typeface="ＭＳ Ｐゴシック" charset="-128"/>
              </a:rPr>
              <a:t> </a:t>
            </a:r>
            <a:r>
              <a:rPr lang="sv-SE" dirty="0" err="1" smtClean="0">
                <a:ea typeface="ＭＳ Ｐゴシック" charset="-128"/>
                <a:cs typeface="ＭＳ Ｐゴシック" charset="-128"/>
              </a:rPr>
              <a:t>based</a:t>
            </a:r>
            <a:r>
              <a:rPr lang="sv-SE" dirty="0" smtClean="0">
                <a:ea typeface="ＭＳ Ｐゴシック" charset="-128"/>
                <a:cs typeface="ＭＳ Ｐゴシック" charset="-128"/>
              </a:rPr>
              <a:t> on:</a:t>
            </a:r>
          </a:p>
          <a:p>
            <a:pPr lvl="1">
              <a:lnSpc>
                <a:spcPct val="90000"/>
              </a:lnSpc>
            </a:pPr>
            <a:r>
              <a:rPr lang="sv-SE" dirty="0" err="1" smtClean="0">
                <a:ea typeface="ＭＳ Ｐゴシック" charset="-128"/>
                <a:cs typeface="ＭＳ Ｐゴシック" charset="-128"/>
              </a:rPr>
              <a:t>What</a:t>
            </a:r>
            <a:r>
              <a:rPr lang="sv-SE" dirty="0" smtClean="0">
                <a:ea typeface="ＭＳ Ｐゴシック" charset="-128"/>
                <a:cs typeface="ＭＳ Ｐゴシック" charset="-128"/>
              </a:rPr>
              <a:t> is </a:t>
            </a:r>
            <a:r>
              <a:rPr lang="sv-SE" dirty="0" err="1" smtClean="0">
                <a:ea typeface="ＭＳ Ｐゴシック" charset="-128"/>
                <a:cs typeface="ＭＳ Ｐゴシック" charset="-128"/>
              </a:rPr>
              <a:t>most</a:t>
            </a:r>
            <a:r>
              <a:rPr lang="sv-SE" dirty="0" smtClean="0">
                <a:ea typeface="ＭＳ Ｐゴシック" charset="-128"/>
                <a:cs typeface="ＭＳ Ｐゴシック" charset="-128"/>
              </a:rPr>
              <a:t> </a:t>
            </a:r>
            <a:r>
              <a:rPr lang="sv-SE" dirty="0" err="1" smtClean="0">
                <a:ea typeface="ＭＳ Ｐゴシック" charset="-128"/>
                <a:cs typeface="ＭＳ Ｐゴシック" charset="-128"/>
              </a:rPr>
              <a:t>feasible</a:t>
            </a:r>
            <a:endParaRPr lang="sv-SE" dirty="0" smtClean="0">
              <a:ea typeface="ＭＳ Ｐゴシック" charset="-128"/>
              <a:cs typeface="ＭＳ Ｐゴシック" charset="-128"/>
            </a:endParaRPr>
          </a:p>
          <a:p>
            <a:pPr lvl="1">
              <a:lnSpc>
                <a:spcPct val="90000"/>
              </a:lnSpc>
            </a:pPr>
            <a:r>
              <a:rPr lang="sv-SE" dirty="0" err="1" smtClean="0">
                <a:ea typeface="ＭＳ Ｐゴシック" charset="-128"/>
                <a:cs typeface="ＭＳ Ｐゴシック" charset="-128"/>
              </a:rPr>
              <a:t>What</a:t>
            </a:r>
            <a:r>
              <a:rPr lang="sv-SE" dirty="0" smtClean="0">
                <a:ea typeface="ＭＳ Ｐゴシック" charset="-128"/>
                <a:cs typeface="ＭＳ Ｐゴシック" charset="-128"/>
              </a:rPr>
              <a:t> is </a:t>
            </a:r>
            <a:r>
              <a:rPr lang="sv-SE" dirty="0" err="1" smtClean="0">
                <a:ea typeface="ＭＳ Ｐゴシック" charset="-128"/>
                <a:cs typeface="ＭＳ Ｐゴシック" charset="-128"/>
              </a:rPr>
              <a:t>most</a:t>
            </a:r>
            <a:r>
              <a:rPr lang="sv-SE" dirty="0" smtClean="0">
                <a:ea typeface="ＭＳ Ｐゴシック" charset="-128"/>
                <a:cs typeface="ＭＳ Ｐゴシック" charset="-128"/>
              </a:rPr>
              <a:t> </a:t>
            </a:r>
            <a:r>
              <a:rPr lang="sv-SE" dirty="0" err="1" smtClean="0">
                <a:ea typeface="ＭＳ Ｐゴシック" charset="-128"/>
                <a:cs typeface="ＭＳ Ｐゴシック" charset="-128"/>
              </a:rPr>
              <a:t>accessible</a:t>
            </a:r>
            <a:r>
              <a:rPr lang="sv-SE" dirty="0" smtClean="0">
                <a:ea typeface="ＭＳ Ｐゴシック" charset="-128"/>
                <a:cs typeface="ＭＳ Ｐゴシック" charset="-128"/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sv-SE" dirty="0" err="1" smtClean="0">
                <a:ea typeface="ＭＳ Ｐゴシック" charset="-128"/>
                <a:cs typeface="ＭＳ Ｐゴシック" charset="-128"/>
              </a:rPr>
              <a:t>What</a:t>
            </a:r>
            <a:r>
              <a:rPr lang="sv-SE" dirty="0" smtClean="0">
                <a:ea typeface="ＭＳ Ｐゴシック" charset="-128"/>
                <a:cs typeface="ＭＳ Ｐゴシック" charset="-128"/>
              </a:rPr>
              <a:t> is </a:t>
            </a:r>
            <a:r>
              <a:rPr lang="sv-SE" dirty="0" err="1" smtClean="0">
                <a:ea typeface="ＭＳ Ｐゴシック" charset="-128"/>
                <a:cs typeface="ＭＳ Ｐゴシック" charset="-128"/>
              </a:rPr>
              <a:t>most</a:t>
            </a:r>
            <a:r>
              <a:rPr lang="sv-SE" dirty="0" smtClean="0">
                <a:ea typeface="ＭＳ Ｐゴシック" charset="-128"/>
                <a:cs typeface="ＭＳ Ｐゴシック" charset="-128"/>
              </a:rPr>
              <a:t> </a:t>
            </a:r>
            <a:r>
              <a:rPr lang="sv-SE" dirty="0" err="1" smtClean="0">
                <a:ea typeface="ＭＳ Ｐゴシック" charset="-128"/>
                <a:cs typeface="ＭＳ Ｐゴシック" charset="-128"/>
              </a:rPr>
              <a:t>cost-effective</a:t>
            </a:r>
            <a:endParaRPr lang="sv-SE" dirty="0" smtClean="0">
              <a:ea typeface="ＭＳ Ｐゴシック" charset="-128"/>
              <a:cs typeface="ＭＳ Ｐゴシック" charset="-128"/>
            </a:endParaRPr>
          </a:p>
          <a:p>
            <a:pPr lvl="1">
              <a:lnSpc>
                <a:spcPct val="90000"/>
              </a:lnSpc>
            </a:pPr>
            <a:endParaRPr lang="sv-SE" dirty="0">
              <a:ea typeface="ＭＳ Ｐゴシック" charset="-128"/>
              <a:cs typeface="ＭＳ Ｐゴシック" charset="-128"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sv-SE" b="1" dirty="0" err="1" smtClean="0">
                <a:ea typeface="ＭＳ Ｐゴシック" charset="-128"/>
                <a:cs typeface="ＭＳ Ｐゴシック" charset="-128"/>
              </a:rPr>
              <a:t>SciLifeLab</a:t>
            </a:r>
            <a:r>
              <a:rPr lang="sv-SE" b="1" dirty="0" smtClean="0">
                <a:ea typeface="ＭＳ Ｐゴシック" charset="-128"/>
                <a:cs typeface="ＭＳ Ｐゴシック" charset="-128"/>
              </a:rPr>
              <a:t> </a:t>
            </a:r>
            <a:r>
              <a:rPr lang="sv-SE" b="1" dirty="0" err="1" smtClean="0">
                <a:ea typeface="ＭＳ Ｐゴシック" charset="-128"/>
                <a:cs typeface="ＭＳ Ｐゴシック" charset="-128"/>
              </a:rPr>
              <a:t>Genomics</a:t>
            </a:r>
            <a:r>
              <a:rPr lang="sv-SE" b="1" dirty="0" smtClean="0">
                <a:ea typeface="ＭＳ Ｐゴシック" charset="-128"/>
                <a:cs typeface="ＭＳ Ｐゴシック" charset="-128"/>
              </a:rPr>
              <a:t> &amp; </a:t>
            </a:r>
            <a:r>
              <a:rPr lang="sv-SE" b="1" dirty="0" err="1" smtClean="0">
                <a:ea typeface="ＭＳ Ｐゴシック" charset="-128"/>
                <a:cs typeface="ＭＳ Ｐゴシック" charset="-128"/>
              </a:rPr>
              <a:t>Bioinformatics</a:t>
            </a:r>
            <a:r>
              <a:rPr lang="sv-SE" b="1" dirty="0" smtClean="0">
                <a:ea typeface="ＭＳ Ｐゴシック" charset="-128"/>
                <a:cs typeface="ＭＳ Ｐゴシック" charset="-128"/>
              </a:rPr>
              <a:t> </a:t>
            </a:r>
            <a:r>
              <a:rPr lang="sv-SE" b="1" dirty="0" err="1" smtClean="0">
                <a:ea typeface="ＭＳ Ｐゴシック" charset="-128"/>
                <a:cs typeface="ＭＳ Ｐゴシック" charset="-128"/>
              </a:rPr>
              <a:t>are</a:t>
            </a:r>
            <a:r>
              <a:rPr lang="sv-SE" b="1" dirty="0" smtClean="0">
                <a:ea typeface="ＭＳ Ｐゴシック" charset="-128"/>
                <a:cs typeface="ＭＳ Ｐゴシック" charset="-128"/>
              </a:rPr>
              <a:t> </a:t>
            </a:r>
            <a:r>
              <a:rPr lang="sv-SE" b="1" dirty="0" err="1" smtClean="0">
                <a:ea typeface="ＭＳ Ｐゴシック" charset="-128"/>
                <a:cs typeface="ＭＳ Ｐゴシック" charset="-128"/>
              </a:rPr>
              <a:t>here</a:t>
            </a:r>
            <a:r>
              <a:rPr lang="sv-SE" b="1" dirty="0" smtClean="0">
                <a:ea typeface="ＭＳ Ｐゴシック" charset="-128"/>
                <a:cs typeface="ＭＳ Ｐゴシック" charset="-128"/>
              </a:rPr>
              <a:t> for </a:t>
            </a:r>
            <a:r>
              <a:rPr lang="sv-SE" b="1" dirty="0" err="1" smtClean="0">
                <a:ea typeface="ＭＳ Ｐゴシック" charset="-128"/>
                <a:cs typeface="ＭＳ Ｐゴシック" charset="-128"/>
              </a:rPr>
              <a:t>you</a:t>
            </a:r>
            <a:r>
              <a:rPr lang="sv-SE" b="1" dirty="0" smtClean="0">
                <a:ea typeface="ＭＳ Ｐゴシック" charset="-128"/>
                <a:cs typeface="ＭＳ Ｐゴシック" charset="-128"/>
              </a:rPr>
              <a:t>!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sv-SE" dirty="0" smtClean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71512" y="3949700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sv-SE" sz="180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26926" y="0"/>
            <a:ext cx="2017074" cy="1861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52194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75" y="4976813"/>
            <a:ext cx="1179513" cy="825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925" y="5437188"/>
            <a:ext cx="979488" cy="979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513" y="2076450"/>
            <a:ext cx="1903412" cy="1192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88" y="2730500"/>
            <a:ext cx="1258887" cy="113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6763" y="36513"/>
            <a:ext cx="1104900" cy="1060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800" y="320675"/>
            <a:ext cx="969963" cy="776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750" y="136525"/>
            <a:ext cx="908050" cy="1074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2150" y="1016000"/>
            <a:ext cx="1042988" cy="1041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16063" y="1004888"/>
            <a:ext cx="1362075" cy="1182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1160463"/>
            <a:ext cx="862013" cy="11096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11138" y="2057400"/>
            <a:ext cx="1514476" cy="885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68638" y="496888"/>
            <a:ext cx="1208087" cy="989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65438" y="1381125"/>
            <a:ext cx="1027112" cy="935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16063" y="3997325"/>
            <a:ext cx="722312" cy="1487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08263" y="2217738"/>
            <a:ext cx="1063625" cy="852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87788" y="1884363"/>
            <a:ext cx="1244600" cy="862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28925" y="3143250"/>
            <a:ext cx="920750" cy="66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329113" y="881063"/>
            <a:ext cx="1071562" cy="858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832225" y="2951163"/>
            <a:ext cx="1038225" cy="1168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43150" y="3897313"/>
            <a:ext cx="969963" cy="890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516063" y="2943225"/>
            <a:ext cx="946150" cy="866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417888" y="4235450"/>
            <a:ext cx="1035050" cy="82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55588" y="3889375"/>
            <a:ext cx="1211262" cy="930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9775" y="4975225"/>
            <a:ext cx="1430338" cy="895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194550" y="3736975"/>
            <a:ext cx="363538" cy="382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456363" y="4449763"/>
            <a:ext cx="519112" cy="527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997700" y="4305300"/>
            <a:ext cx="635000" cy="63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268413" y="5919788"/>
            <a:ext cx="1512887" cy="790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2063" y="4741863"/>
            <a:ext cx="1104900" cy="1060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405688" y="6218238"/>
            <a:ext cx="835025" cy="555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681538" y="6029325"/>
            <a:ext cx="1079500" cy="798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632700" y="5194300"/>
            <a:ext cx="992188" cy="782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827713" y="6181725"/>
            <a:ext cx="696912" cy="646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7610475" y="3298825"/>
            <a:ext cx="785813" cy="81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288088" y="3295650"/>
            <a:ext cx="844550" cy="1073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0800" y="4940300"/>
            <a:ext cx="755650" cy="765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71463" y="5976938"/>
            <a:ext cx="841375" cy="779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6229350" y="4976813"/>
            <a:ext cx="1284288" cy="1144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4357688" y="136525"/>
            <a:ext cx="1106487" cy="811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5453063" y="417513"/>
            <a:ext cx="1220787" cy="876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7632700" y="4305300"/>
            <a:ext cx="608013" cy="758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7132638" y="2417763"/>
            <a:ext cx="852487" cy="850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3418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219"/>
            <a:ext cx="9144000" cy="45029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91" y="7259"/>
            <a:ext cx="8593503" cy="18209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975" y="758223"/>
            <a:ext cx="2370111" cy="73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6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533400"/>
            <a:ext cx="7772400" cy="838200"/>
          </a:xfrm>
          <a:solidFill>
            <a:srgbClr val="A9E4FF"/>
          </a:solidFill>
        </p:spPr>
        <p:txBody>
          <a:bodyPr/>
          <a:lstStyle/>
          <a:p>
            <a:r>
              <a:rPr lang="en-US" sz="3200" b="1">
                <a:solidFill>
                  <a:schemeClr val="tx1"/>
                </a:solidFill>
              </a:rPr>
              <a:t>National Genomics Infrastructure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288771" name="Platshållare för innehåll 4" descr="vetenskapsradet-logoty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088" b="-21088"/>
          <a:stretch>
            <a:fillRect/>
          </a:stretch>
        </p:blipFill>
        <p:spPr bwMode="auto">
          <a:xfrm>
            <a:off x="76200" y="5334000"/>
            <a:ext cx="1303338" cy="165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8772" name="Bildobjekt 5" descr="showpic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5257800"/>
            <a:ext cx="1287463" cy="127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8773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0" y="2154238"/>
            <a:ext cx="2286000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8774" name="TextBox 15"/>
          <p:cNvSpPr txBox="1">
            <a:spLocks noChangeArrowheads="1"/>
          </p:cNvSpPr>
          <p:nvPr/>
        </p:nvSpPr>
        <p:spPr bwMode="auto">
          <a:xfrm>
            <a:off x="4883150" y="3624263"/>
            <a:ext cx="8286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i="1">
                <a:solidFill>
                  <a:schemeClr val="bg1"/>
                </a:solidFill>
              </a:rPr>
              <a:t>Mid 2010</a:t>
            </a:r>
          </a:p>
        </p:txBody>
      </p:sp>
      <p:pic>
        <p:nvPicPr>
          <p:cNvPr id="288775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350" y="2151063"/>
            <a:ext cx="2286000" cy="177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8776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3962400"/>
            <a:ext cx="2286000" cy="169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8777" name="AutoShape 27"/>
          <p:cNvSpPr>
            <a:spLocks noChangeArrowheads="1"/>
          </p:cNvSpPr>
          <p:nvPr/>
        </p:nvSpPr>
        <p:spPr bwMode="auto">
          <a:xfrm>
            <a:off x="3587750" y="2827338"/>
            <a:ext cx="1858963" cy="442912"/>
          </a:xfrm>
          <a:prstGeom prst="leftRightArrow">
            <a:avLst>
              <a:gd name="adj1" fmla="val 50000"/>
              <a:gd name="adj2" fmla="val 8394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778" name="TextBox 12"/>
          <p:cNvSpPr txBox="1">
            <a:spLocks noChangeArrowheads="1"/>
          </p:cNvSpPr>
          <p:nvPr/>
        </p:nvSpPr>
        <p:spPr bwMode="auto">
          <a:xfrm>
            <a:off x="1149350" y="1676400"/>
            <a:ext cx="2635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/>
              <a:t>SciLifeLab, Stockholm</a:t>
            </a:r>
          </a:p>
        </p:txBody>
      </p:sp>
      <p:sp>
        <p:nvSpPr>
          <p:cNvPr id="288779" name="TextBox 13"/>
          <p:cNvSpPr txBox="1">
            <a:spLocks noChangeArrowheads="1"/>
          </p:cNvSpPr>
          <p:nvPr/>
        </p:nvSpPr>
        <p:spPr bwMode="auto">
          <a:xfrm>
            <a:off x="5721350" y="1600200"/>
            <a:ext cx="2355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/>
              <a:t>SciLifeLab, Uppsala</a:t>
            </a:r>
          </a:p>
        </p:txBody>
      </p:sp>
      <p:sp>
        <p:nvSpPr>
          <p:cNvPr id="288780" name="TextBox 14"/>
          <p:cNvSpPr txBox="1">
            <a:spLocks noChangeArrowheads="1"/>
          </p:cNvSpPr>
          <p:nvPr/>
        </p:nvSpPr>
        <p:spPr bwMode="auto">
          <a:xfrm>
            <a:off x="3359150" y="5816750"/>
            <a:ext cx="2362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 dirty="0" err="1"/>
              <a:t>Uppmax</a:t>
            </a:r>
            <a:r>
              <a:rPr lang="en-US" sz="1800" b="1" dirty="0"/>
              <a:t>, Uppsala</a:t>
            </a:r>
          </a:p>
        </p:txBody>
      </p:sp>
      <p:sp>
        <p:nvSpPr>
          <p:cNvPr id="288781" name="AutoShape 16"/>
          <p:cNvSpPr>
            <a:spLocks noChangeArrowheads="1"/>
          </p:cNvSpPr>
          <p:nvPr/>
        </p:nvSpPr>
        <p:spPr bwMode="auto">
          <a:xfrm>
            <a:off x="6254750" y="4267200"/>
            <a:ext cx="990600" cy="990600"/>
          </a:xfrm>
          <a:custGeom>
            <a:avLst/>
            <a:gdLst>
              <a:gd name="T0" fmla="*/ 608937 w 21600"/>
              <a:gd name="T1" fmla="*/ 0 h 21600"/>
              <a:gd name="T2" fmla="*/ 365346 w 21600"/>
              <a:gd name="T3" fmla="*/ 243551 h 21600"/>
              <a:gd name="T4" fmla="*/ 243551 w 21600"/>
              <a:gd name="T5" fmla="*/ 365346 h 21600"/>
              <a:gd name="T6" fmla="*/ 0 w 21600"/>
              <a:gd name="T7" fmla="*/ 608937 h 21600"/>
              <a:gd name="T8" fmla="*/ 243551 w 21600"/>
              <a:gd name="T9" fmla="*/ 852488 h 21600"/>
              <a:gd name="T10" fmla="*/ 487142 w 21600"/>
              <a:gd name="T11" fmla="*/ 730693 h 21600"/>
              <a:gd name="T12" fmla="*/ 730693 w 21600"/>
              <a:gd name="T13" fmla="*/ 487142 h 21600"/>
              <a:gd name="T14" fmla="*/ 852488 w 21600"/>
              <a:gd name="T15" fmla="*/ 243551 h 21600"/>
              <a:gd name="T16" fmla="*/ 3 60000 65536"/>
              <a:gd name="T17" fmla="*/ 2 60000 65536"/>
              <a:gd name="T18" fmla="*/ 3 60000 65536"/>
              <a:gd name="T19" fmla="*/ 2 60000 65536"/>
              <a:gd name="T20" fmla="*/ 1 60000 65536"/>
              <a:gd name="T21" fmla="*/ 1 60000 65536"/>
              <a:gd name="T22" fmla="*/ 0 60000 65536"/>
              <a:gd name="T23" fmla="*/ 0 60000 65536"/>
              <a:gd name="T24" fmla="*/ 3085 w 21600"/>
              <a:gd name="T25" fmla="*/ 12343 h 21600"/>
              <a:gd name="T26" fmla="*/ 18514 w 21600"/>
              <a:gd name="T27" fmla="*/ 18514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5429" y="0"/>
                </a:moveTo>
                <a:lnTo>
                  <a:pt x="9257" y="6171"/>
                </a:lnTo>
                <a:lnTo>
                  <a:pt x="12343" y="6171"/>
                </a:lnTo>
                <a:lnTo>
                  <a:pt x="12343" y="12343"/>
                </a:lnTo>
                <a:lnTo>
                  <a:pt x="6171" y="12343"/>
                </a:lnTo>
                <a:lnTo>
                  <a:pt x="6171" y="9257"/>
                </a:lnTo>
                <a:lnTo>
                  <a:pt x="0" y="15429"/>
                </a:lnTo>
                <a:lnTo>
                  <a:pt x="6171" y="21600"/>
                </a:lnTo>
                <a:lnTo>
                  <a:pt x="6171" y="18514"/>
                </a:lnTo>
                <a:lnTo>
                  <a:pt x="18514" y="18514"/>
                </a:lnTo>
                <a:lnTo>
                  <a:pt x="18514" y="6171"/>
                </a:lnTo>
                <a:lnTo>
                  <a:pt x="21600" y="6171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782" name="AutoShape 17"/>
          <p:cNvSpPr>
            <a:spLocks noChangeArrowheads="1"/>
          </p:cNvSpPr>
          <p:nvPr/>
        </p:nvSpPr>
        <p:spPr bwMode="auto">
          <a:xfrm rot="5392400">
            <a:off x="1755775" y="4267200"/>
            <a:ext cx="990600" cy="990600"/>
          </a:xfrm>
          <a:custGeom>
            <a:avLst/>
            <a:gdLst>
              <a:gd name="T0" fmla="*/ 608937 w 21600"/>
              <a:gd name="T1" fmla="*/ 0 h 21600"/>
              <a:gd name="T2" fmla="*/ 365346 w 21600"/>
              <a:gd name="T3" fmla="*/ 243551 h 21600"/>
              <a:gd name="T4" fmla="*/ 243551 w 21600"/>
              <a:gd name="T5" fmla="*/ 365346 h 21600"/>
              <a:gd name="T6" fmla="*/ 0 w 21600"/>
              <a:gd name="T7" fmla="*/ 608937 h 21600"/>
              <a:gd name="T8" fmla="*/ 243551 w 21600"/>
              <a:gd name="T9" fmla="*/ 852488 h 21600"/>
              <a:gd name="T10" fmla="*/ 487142 w 21600"/>
              <a:gd name="T11" fmla="*/ 730693 h 21600"/>
              <a:gd name="T12" fmla="*/ 730693 w 21600"/>
              <a:gd name="T13" fmla="*/ 487142 h 21600"/>
              <a:gd name="T14" fmla="*/ 852488 w 21600"/>
              <a:gd name="T15" fmla="*/ 243551 h 21600"/>
              <a:gd name="T16" fmla="*/ 3 60000 65536"/>
              <a:gd name="T17" fmla="*/ 2 60000 65536"/>
              <a:gd name="T18" fmla="*/ 3 60000 65536"/>
              <a:gd name="T19" fmla="*/ 2 60000 65536"/>
              <a:gd name="T20" fmla="*/ 1 60000 65536"/>
              <a:gd name="T21" fmla="*/ 1 60000 65536"/>
              <a:gd name="T22" fmla="*/ 0 60000 65536"/>
              <a:gd name="T23" fmla="*/ 0 60000 65536"/>
              <a:gd name="T24" fmla="*/ 3085 w 21600"/>
              <a:gd name="T25" fmla="*/ 12343 h 21600"/>
              <a:gd name="T26" fmla="*/ 18514 w 21600"/>
              <a:gd name="T27" fmla="*/ 18514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5429" y="0"/>
                </a:moveTo>
                <a:lnTo>
                  <a:pt x="9257" y="6171"/>
                </a:lnTo>
                <a:lnTo>
                  <a:pt x="12343" y="6171"/>
                </a:lnTo>
                <a:lnTo>
                  <a:pt x="12343" y="12343"/>
                </a:lnTo>
                <a:lnTo>
                  <a:pt x="6171" y="12343"/>
                </a:lnTo>
                <a:lnTo>
                  <a:pt x="6171" y="9257"/>
                </a:lnTo>
                <a:lnTo>
                  <a:pt x="0" y="15429"/>
                </a:lnTo>
                <a:lnTo>
                  <a:pt x="6171" y="21600"/>
                </a:lnTo>
                <a:lnTo>
                  <a:pt x="6171" y="18514"/>
                </a:lnTo>
                <a:lnTo>
                  <a:pt x="18514" y="18514"/>
                </a:lnTo>
                <a:lnTo>
                  <a:pt x="18514" y="6171"/>
                </a:lnTo>
                <a:lnTo>
                  <a:pt x="21600" y="6171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617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extBox 1"/>
          <p:cNvSpPr txBox="1">
            <a:spLocks noChangeArrowheads="1"/>
          </p:cNvSpPr>
          <p:nvPr/>
        </p:nvSpPr>
        <p:spPr bwMode="auto">
          <a:xfrm>
            <a:off x="3308350" y="228600"/>
            <a:ext cx="1924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</a:rPr>
              <a:t>Projects at CMS</a:t>
            </a:r>
          </a:p>
        </p:txBody>
      </p:sp>
      <p:sp>
        <p:nvSpPr>
          <p:cNvPr id="43" name="Rectangle 42"/>
          <p:cNvSpPr/>
          <p:nvPr/>
        </p:nvSpPr>
        <p:spPr bwMode="auto">
          <a:xfrm>
            <a:off x="223838" y="187325"/>
            <a:ext cx="8666162" cy="723900"/>
          </a:xfrm>
          <a:prstGeom prst="rect">
            <a:avLst/>
          </a:prstGeom>
          <a:solidFill>
            <a:srgbClr val="7CD2FF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91430" tIns="45716" rIns="91430" bIns="45716"/>
          <a:lstStyle/>
          <a:p>
            <a:pPr defTabSz="912813">
              <a:defRPr/>
            </a:pPr>
            <a:endParaRPr lang="en-US" sz="1800">
              <a:solidFill>
                <a:srgbClr val="000000"/>
              </a:solidFill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59396" name="TextBox 3"/>
          <p:cNvSpPr txBox="1">
            <a:spLocks noChangeArrowheads="1"/>
          </p:cNvSpPr>
          <p:nvPr/>
        </p:nvSpPr>
        <p:spPr bwMode="auto">
          <a:xfrm>
            <a:off x="2439988" y="296863"/>
            <a:ext cx="42052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000" b="1">
                <a:solidFill>
                  <a:srgbClr val="000000"/>
                </a:solidFill>
                <a:latin typeface="Verdana" charset="0"/>
                <a:cs typeface="Verdana" charset="0"/>
              </a:rPr>
              <a:t>3. </a:t>
            </a:r>
            <a:r>
              <a:rPr lang="en-US" sz="2000">
                <a:solidFill>
                  <a:srgbClr val="000000"/>
                </a:solidFill>
                <a:latin typeface="Verdana" charset="0"/>
                <a:cs typeface="Verdana" charset="0"/>
              </a:rPr>
              <a:t>Access to genomics platform</a:t>
            </a:r>
          </a:p>
        </p:txBody>
      </p:sp>
      <p:sp>
        <p:nvSpPr>
          <p:cNvPr id="59405" name="Rectangle 14"/>
          <p:cNvSpPr>
            <a:spLocks noChangeArrowheads="1"/>
          </p:cNvSpPr>
          <p:nvPr/>
        </p:nvSpPr>
        <p:spPr bwMode="auto">
          <a:xfrm>
            <a:off x="444500" y="309563"/>
            <a:ext cx="8140700" cy="519112"/>
          </a:xfrm>
          <a:prstGeom prst="rect">
            <a:avLst/>
          </a:prstGeom>
          <a:solidFill>
            <a:srgbClr val="7CD2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457200" eaLnBrk="1" hangingPunct="1"/>
            <a:r>
              <a:rPr lang="en-US" sz="2800" dirty="0" smtClean="0"/>
              <a:t>Portal project flow</a:t>
            </a:r>
            <a:endParaRPr lang="en-US" sz="2800" dirty="0"/>
          </a:p>
        </p:txBody>
      </p:sp>
      <p:pic>
        <p:nvPicPr>
          <p:cNvPr id="32" name="Picture 12" descr="Screen shot 2013-03-12 at 12.49.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02103"/>
            <a:ext cx="2439988" cy="1686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57147" y="1191952"/>
            <a:ext cx="6032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NGI Project coordinators meet every second day via Skype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719004" y="6055680"/>
            <a:ext cx="7216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Project is then assigned to a certain node and a coordinator contacts the PI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9590" y="3631611"/>
            <a:ext cx="3762568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r>
              <a:rPr lang="en-US" sz="2000" b="1" dirty="0" smtClean="0"/>
              <a:t>Project distribution is based on:</a:t>
            </a:r>
          </a:p>
          <a:p>
            <a:endParaRPr lang="en-US" sz="2000" dirty="0" smtClean="0"/>
          </a:p>
          <a:p>
            <a:pPr marL="342900" indent="-342900">
              <a:buAutoNum type="arabicPeriod"/>
            </a:pPr>
            <a:r>
              <a:rPr lang="en-US" sz="2000" dirty="0" smtClean="0"/>
              <a:t>Wish of PI</a:t>
            </a:r>
          </a:p>
          <a:p>
            <a:pPr marL="342900" indent="-342900">
              <a:buFontTx/>
              <a:buAutoNum type="arabicPeriod"/>
            </a:pPr>
            <a:r>
              <a:rPr lang="en-US" sz="2000" dirty="0" smtClean="0"/>
              <a:t>Type of sequencing technology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Type of application </a:t>
            </a:r>
          </a:p>
          <a:p>
            <a:pPr marL="342900" indent="-342900">
              <a:buAutoNum type="arabicPeriod"/>
            </a:pPr>
            <a:r>
              <a:rPr lang="en-US" sz="2000" dirty="0" smtClean="0"/>
              <a:t>Queue at technology platforms</a:t>
            </a:r>
          </a:p>
          <a:p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737" y="3896465"/>
            <a:ext cx="1708720" cy="11432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35504" y="2623282"/>
            <a:ext cx="15660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Ulrika </a:t>
            </a:r>
            <a:r>
              <a:rPr lang="en-US" dirty="0" err="1" smtClean="0"/>
              <a:t>Liljedahl</a:t>
            </a:r>
            <a:endParaRPr lang="en-US" dirty="0"/>
          </a:p>
          <a:p>
            <a:r>
              <a:rPr lang="en-US" dirty="0" smtClean="0"/>
              <a:t>SNP&amp;SEQ</a:t>
            </a:r>
          </a:p>
          <a:p>
            <a:r>
              <a:rPr lang="en-US" dirty="0" smtClean="0"/>
              <a:t>Uppsala node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66747" y="2688294"/>
            <a:ext cx="1932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Mattias</a:t>
            </a:r>
            <a:r>
              <a:rPr lang="en-US" dirty="0" smtClean="0"/>
              <a:t> </a:t>
            </a:r>
            <a:r>
              <a:rPr lang="en-US" dirty="0" err="1" smtClean="0"/>
              <a:t>Ormestad</a:t>
            </a:r>
            <a:endParaRPr lang="en-US" dirty="0" smtClean="0"/>
          </a:p>
          <a:p>
            <a:r>
              <a:rPr lang="en-US" dirty="0" smtClean="0"/>
              <a:t>Stockholm Node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717401" y="2623282"/>
            <a:ext cx="24501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Olga Vinnere Pettersson</a:t>
            </a:r>
          </a:p>
          <a:p>
            <a:r>
              <a:rPr lang="en-US" dirty="0" smtClean="0"/>
              <a:t>UGC</a:t>
            </a:r>
          </a:p>
          <a:p>
            <a:r>
              <a:rPr lang="en-US" dirty="0" smtClean="0"/>
              <a:t>Uppsala Node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147" y="1607282"/>
            <a:ext cx="825500" cy="101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0482" y="1519227"/>
            <a:ext cx="887021" cy="114890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071" y="1652130"/>
            <a:ext cx="1016000" cy="101600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4030707" y="3634351"/>
            <a:ext cx="621258" cy="36967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232400" y="3334625"/>
            <a:ext cx="44975" cy="45574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959711" y="3615447"/>
            <a:ext cx="583492" cy="34985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423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70"/>
          <p:cNvSpPr txBox="1">
            <a:spLocks noChangeArrowheads="1"/>
          </p:cNvSpPr>
          <p:nvPr/>
        </p:nvSpPr>
        <p:spPr bwMode="auto">
          <a:xfrm>
            <a:off x="364815" y="1007439"/>
            <a:ext cx="9103036" cy="4815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74" tIns="64274" rIns="64274" bIns="64274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50000"/>
              </a:lnSpc>
            </a:pPr>
            <a:endParaRPr lang="en-US" sz="2000" dirty="0" smtClean="0">
              <a:solidFill>
                <a:srgbClr val="000000"/>
              </a:solidFill>
              <a:cs typeface="Arial" charset="0"/>
              <a:sym typeface="Arial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err="1" smtClean="0">
                <a:solidFill>
                  <a:srgbClr val="000000"/>
                </a:solidFill>
                <a:cs typeface="Arial" charset="0"/>
                <a:sym typeface="Arial" charset="0"/>
              </a:rPr>
              <a:t>Illumina</a:t>
            </a:r>
            <a:r>
              <a:rPr lang="en-US" sz="2000" dirty="0" smtClean="0">
                <a:solidFill>
                  <a:srgbClr val="000000"/>
                </a:solidFill>
                <a:cs typeface="Arial" charset="0"/>
                <a:sym typeface="Arial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cs typeface="Arial" charset="0"/>
                <a:sym typeface="Arial" charset="0"/>
              </a:rPr>
              <a:t>HiSeq</a:t>
            </a:r>
            <a:r>
              <a:rPr lang="en-US" sz="2000" dirty="0">
                <a:solidFill>
                  <a:srgbClr val="000000"/>
                </a:solidFill>
                <a:cs typeface="Arial" charset="0"/>
                <a:sym typeface="Arial" charset="0"/>
              </a:rPr>
              <a:t> 2000/2500			</a:t>
            </a:r>
            <a:r>
              <a:rPr lang="en-US" sz="2000" dirty="0" smtClean="0">
                <a:solidFill>
                  <a:srgbClr val="000000"/>
                </a:solidFill>
                <a:cs typeface="Arial" charset="0"/>
                <a:sym typeface="Arial" charset="0"/>
              </a:rPr>
              <a:t>		</a:t>
            </a:r>
            <a:r>
              <a:rPr lang="en-US" sz="2000" dirty="0">
                <a:solidFill>
                  <a:srgbClr val="000000"/>
                </a:solidFill>
                <a:cs typeface="Arial" charset="0"/>
                <a:sym typeface="Arial" charset="0"/>
              </a:rPr>
              <a:t>	</a:t>
            </a:r>
            <a:r>
              <a:rPr lang="en-US" sz="2000" dirty="0" smtClean="0">
                <a:solidFill>
                  <a:srgbClr val="000000"/>
                </a:solidFill>
                <a:cs typeface="Arial" charset="0"/>
                <a:sym typeface="Arial" charset="0"/>
              </a:rPr>
              <a:t>17</a:t>
            </a:r>
            <a:endParaRPr lang="en-US" sz="2000" dirty="0">
              <a:solidFill>
                <a:srgbClr val="000000"/>
              </a:solidFill>
              <a:cs typeface="Arial" charset="0"/>
              <a:sym typeface="Arial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rgbClr val="000000"/>
                </a:solidFill>
                <a:cs typeface="Arial" charset="0"/>
                <a:sym typeface="Arial" charset="0"/>
              </a:rPr>
              <a:t>Illumina</a:t>
            </a:r>
            <a:r>
              <a:rPr lang="en-US" sz="2000" dirty="0">
                <a:solidFill>
                  <a:srgbClr val="000000"/>
                </a:solidFill>
                <a:cs typeface="Arial" charset="0"/>
                <a:sym typeface="Arial" charset="0"/>
              </a:rPr>
              <a:t> MiSeq					</a:t>
            </a:r>
            <a:r>
              <a:rPr lang="en-US" sz="2000" dirty="0" smtClean="0">
                <a:solidFill>
                  <a:srgbClr val="000000"/>
                </a:solidFill>
                <a:cs typeface="Arial" charset="0"/>
                <a:sym typeface="Arial" charset="0"/>
              </a:rPr>
              <a:t>				3</a:t>
            </a:r>
          </a:p>
          <a:p>
            <a:pPr>
              <a:lnSpc>
                <a:spcPct val="150000"/>
              </a:lnSpc>
            </a:pPr>
            <a:r>
              <a:rPr lang="en-US" sz="2000" dirty="0" err="1" smtClean="0">
                <a:solidFill>
                  <a:srgbClr val="000000"/>
                </a:solidFill>
                <a:cs typeface="Arial" charset="0"/>
                <a:sym typeface="Arial" charset="0"/>
              </a:rPr>
              <a:t>Illumina</a:t>
            </a:r>
            <a:r>
              <a:rPr lang="en-US" sz="2000" dirty="0" smtClean="0">
                <a:solidFill>
                  <a:srgbClr val="000000"/>
                </a:solidFill>
                <a:cs typeface="Arial" charset="0"/>
                <a:sym typeface="Arial" charset="0"/>
              </a:rPr>
              <a:t> X										10</a:t>
            </a:r>
            <a:endParaRPr lang="en-US" sz="2000" dirty="0">
              <a:solidFill>
                <a:srgbClr val="000000"/>
              </a:solidFill>
              <a:cs typeface="Arial" charset="0"/>
              <a:sym typeface="Arial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000000"/>
                </a:solidFill>
                <a:cs typeface="Arial" charset="0"/>
                <a:sym typeface="Arial" charset="0"/>
              </a:rPr>
              <a:t>Life </a:t>
            </a:r>
            <a:r>
              <a:rPr lang="en-US" sz="2000" dirty="0">
                <a:solidFill>
                  <a:srgbClr val="000000"/>
                </a:solidFill>
                <a:cs typeface="Arial" charset="0"/>
                <a:sym typeface="Arial" charset="0"/>
              </a:rPr>
              <a:t>Technologies </a:t>
            </a:r>
            <a:r>
              <a:rPr lang="en-US" sz="2000" dirty="0" err="1">
                <a:solidFill>
                  <a:srgbClr val="000000"/>
                </a:solidFill>
                <a:cs typeface="Arial" charset="0"/>
                <a:sym typeface="Arial" charset="0"/>
              </a:rPr>
              <a:t>SOLiD</a:t>
            </a:r>
            <a:r>
              <a:rPr lang="en-US" sz="2000" dirty="0">
                <a:solidFill>
                  <a:srgbClr val="000000"/>
                </a:solidFill>
                <a:cs typeface="Arial" charset="0"/>
                <a:sym typeface="Arial" charset="0"/>
              </a:rPr>
              <a:t> 5500wildfire			</a:t>
            </a:r>
            <a:r>
              <a:rPr lang="en-US" sz="2000" dirty="0" smtClean="0">
                <a:solidFill>
                  <a:srgbClr val="000000"/>
                </a:solidFill>
                <a:cs typeface="Arial" charset="0"/>
                <a:sym typeface="Arial" charset="0"/>
              </a:rPr>
              <a:t>1</a:t>
            </a:r>
            <a:endParaRPr lang="en-US" sz="2000" dirty="0">
              <a:solidFill>
                <a:srgbClr val="000000"/>
              </a:solidFill>
              <a:cs typeface="Arial" charset="0"/>
              <a:sym typeface="Arial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cs typeface="Arial" charset="0"/>
                <a:sym typeface="Arial" charset="0"/>
              </a:rPr>
              <a:t>Life Technologies Ion Torrent				</a:t>
            </a:r>
            <a:r>
              <a:rPr lang="en-US" sz="2000" dirty="0" smtClean="0">
                <a:solidFill>
                  <a:srgbClr val="000000"/>
                </a:solidFill>
                <a:cs typeface="Arial" charset="0"/>
                <a:sym typeface="Arial" charset="0"/>
              </a:rPr>
              <a:t>	2</a:t>
            </a:r>
            <a:endParaRPr lang="en-US" sz="2000" dirty="0">
              <a:solidFill>
                <a:srgbClr val="000000"/>
              </a:solidFill>
              <a:cs typeface="Arial" charset="0"/>
              <a:sym typeface="Arial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cs typeface="Arial" charset="0"/>
                <a:sym typeface="Arial" charset="0"/>
              </a:rPr>
              <a:t>Life Technologies Ion Proton				</a:t>
            </a:r>
            <a:r>
              <a:rPr lang="en-US" sz="2000" dirty="0" smtClean="0">
                <a:solidFill>
                  <a:srgbClr val="000000"/>
                </a:solidFill>
                <a:cs typeface="Arial" charset="0"/>
                <a:sym typeface="Arial" charset="0"/>
              </a:rPr>
              <a:t>	6</a:t>
            </a:r>
            <a:endParaRPr lang="en-US" sz="2000" dirty="0">
              <a:solidFill>
                <a:srgbClr val="000000"/>
              </a:solidFill>
              <a:cs typeface="Arial" charset="0"/>
              <a:sym typeface="Arial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cs typeface="Arial" charset="0"/>
                <a:sym typeface="Arial" charset="0"/>
              </a:rPr>
              <a:t>Life Technologies Sanger ABI3730			</a:t>
            </a:r>
            <a:r>
              <a:rPr lang="en-US" sz="2000" dirty="0" smtClean="0">
                <a:solidFill>
                  <a:srgbClr val="000000"/>
                </a:solidFill>
                <a:cs typeface="Arial" charset="0"/>
                <a:sym typeface="Arial" charset="0"/>
              </a:rPr>
              <a:t>	2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000000"/>
                </a:solidFill>
                <a:cs typeface="Arial" charset="0"/>
                <a:sym typeface="Arial" charset="0"/>
              </a:rPr>
              <a:t>Pacific Biosciences RSII							2</a:t>
            </a:r>
            <a:endParaRPr lang="en-US" sz="2000" dirty="0">
              <a:solidFill>
                <a:srgbClr val="000000"/>
              </a:solidFill>
              <a:cs typeface="Arial" charset="0"/>
              <a:sym typeface="Arial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cs typeface="Arial" charset="0"/>
                <a:sym typeface="Arial" charset="0"/>
              </a:rPr>
              <a:t>Argus Whole Genome Mapping System			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66734" y="237074"/>
            <a:ext cx="34327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NGI Equipment</a:t>
            </a:r>
            <a:endParaRPr lang="en-US" sz="4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42532" y="6165502"/>
            <a:ext cx="5928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</a:rPr>
              <a:t>One of 5 best-equipped NGS sites in Europe</a:t>
            </a:r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476" y="488247"/>
            <a:ext cx="1219191" cy="9134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184" y="1527519"/>
            <a:ext cx="1099875" cy="8980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949" y="2325021"/>
            <a:ext cx="907768" cy="7793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4443" y="3104331"/>
            <a:ext cx="964218" cy="6808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9987" y="3826081"/>
            <a:ext cx="1252680" cy="8913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7228" y="4413767"/>
            <a:ext cx="882758" cy="8695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8661" y="5283283"/>
            <a:ext cx="1104006" cy="88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01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extBox 1"/>
          <p:cNvSpPr txBox="1">
            <a:spLocks noChangeArrowheads="1"/>
          </p:cNvSpPr>
          <p:nvPr/>
        </p:nvSpPr>
        <p:spPr bwMode="auto">
          <a:xfrm>
            <a:off x="3308350" y="228600"/>
            <a:ext cx="1924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</a:rPr>
              <a:t>Projects at CMS</a:t>
            </a:r>
          </a:p>
        </p:txBody>
      </p:sp>
      <p:sp>
        <p:nvSpPr>
          <p:cNvPr id="43" name="Rectangle 42"/>
          <p:cNvSpPr/>
          <p:nvPr/>
        </p:nvSpPr>
        <p:spPr bwMode="auto">
          <a:xfrm>
            <a:off x="223838" y="187325"/>
            <a:ext cx="8666162" cy="723900"/>
          </a:xfrm>
          <a:prstGeom prst="rect">
            <a:avLst/>
          </a:prstGeom>
          <a:solidFill>
            <a:srgbClr val="7CD2FF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91430" tIns="45716" rIns="91430" bIns="45716"/>
          <a:lstStyle/>
          <a:p>
            <a:pPr defTabSz="912813">
              <a:defRPr/>
            </a:pPr>
            <a:endParaRPr lang="en-US" sz="1800">
              <a:solidFill>
                <a:srgbClr val="000000"/>
              </a:solidFill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59396" name="TextBox 3"/>
          <p:cNvSpPr txBox="1">
            <a:spLocks noChangeArrowheads="1"/>
          </p:cNvSpPr>
          <p:nvPr/>
        </p:nvSpPr>
        <p:spPr bwMode="auto">
          <a:xfrm>
            <a:off x="2439988" y="296863"/>
            <a:ext cx="42052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000" b="1">
                <a:solidFill>
                  <a:srgbClr val="000000"/>
                </a:solidFill>
                <a:latin typeface="Verdana" charset="0"/>
                <a:cs typeface="Verdana" charset="0"/>
              </a:rPr>
              <a:t>3. </a:t>
            </a:r>
            <a:r>
              <a:rPr lang="en-US" sz="2000">
                <a:solidFill>
                  <a:srgbClr val="000000"/>
                </a:solidFill>
                <a:latin typeface="Verdana" charset="0"/>
                <a:cs typeface="Verdana" charset="0"/>
              </a:rPr>
              <a:t>Access to genomics platform</a:t>
            </a:r>
          </a:p>
        </p:txBody>
      </p:sp>
      <p:sp>
        <p:nvSpPr>
          <p:cNvPr id="59405" name="Rectangle 14"/>
          <p:cNvSpPr>
            <a:spLocks noChangeArrowheads="1"/>
          </p:cNvSpPr>
          <p:nvPr/>
        </p:nvSpPr>
        <p:spPr bwMode="auto">
          <a:xfrm>
            <a:off x="444500" y="309563"/>
            <a:ext cx="8140700" cy="519112"/>
          </a:xfrm>
          <a:prstGeom prst="rect">
            <a:avLst/>
          </a:prstGeom>
          <a:solidFill>
            <a:srgbClr val="7CD2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457200" eaLnBrk="1" hangingPunct="1"/>
            <a:r>
              <a:rPr lang="en-US" sz="2800" dirty="0" smtClean="0"/>
              <a:t>Project meeting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793100" y="1360827"/>
            <a:ext cx="779210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What we can help you with:</a:t>
            </a:r>
          </a:p>
          <a:p>
            <a:endParaRPr lang="en-US" dirty="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smtClean="0"/>
              <a:t>Design your experiment based on the scientific question.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smtClean="0"/>
              <a:t>Chose the best suited application for your project.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smtClean="0"/>
              <a:t>Find the most optimal sequencing setup.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smtClean="0"/>
              <a:t>Answer all questions about our technologies and applications, as well as bioinformatics.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In special cases, we can give extra-support with bioinformatics analysis – development of novel methods and applications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48451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59683" y="193810"/>
            <a:ext cx="5917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Downstream Data Analysis</a:t>
            </a:r>
            <a:endParaRPr lang="en-US" sz="4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89773" y="1735327"/>
            <a:ext cx="2652988" cy="137065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Bioinformatics competence IS present in research group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809738" y="1144311"/>
            <a:ext cx="4350394" cy="220059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Bioinformatics competence IS NOT present in research group</a:t>
            </a:r>
            <a:endParaRPr lang="en-US" sz="2000" dirty="0"/>
          </a:p>
        </p:txBody>
      </p:sp>
      <p:sp>
        <p:nvSpPr>
          <p:cNvPr id="7" name="Rounded Rectangle 6"/>
          <p:cNvSpPr/>
          <p:nvPr/>
        </p:nvSpPr>
        <p:spPr>
          <a:xfrm>
            <a:off x="3608564" y="3646701"/>
            <a:ext cx="2376371" cy="1747902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BILS</a:t>
            </a:r>
            <a:r>
              <a:rPr lang="en-US" dirty="0" smtClean="0"/>
              <a:t>: </a:t>
            </a:r>
          </a:p>
          <a:p>
            <a:r>
              <a:rPr lang="en-US" dirty="0" smtClean="0"/>
              <a:t>Bioinformatics Infrastructure </a:t>
            </a:r>
          </a:p>
          <a:p>
            <a:r>
              <a:rPr lang="en-US" dirty="0" smtClean="0"/>
              <a:t>for Life </a:t>
            </a:r>
          </a:p>
          <a:p>
            <a:r>
              <a:rPr lang="en-US" dirty="0" smtClean="0"/>
              <a:t>Sciences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412430" y="3659276"/>
            <a:ext cx="2467529" cy="173532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WABI: </a:t>
            </a:r>
          </a:p>
          <a:p>
            <a:r>
              <a:rPr lang="en-US" dirty="0" smtClean="0"/>
              <a:t>Wallenberg </a:t>
            </a:r>
          </a:p>
          <a:p>
            <a:r>
              <a:rPr lang="en-US" dirty="0" smtClean="0"/>
              <a:t>Advanced</a:t>
            </a:r>
          </a:p>
          <a:p>
            <a:r>
              <a:rPr lang="en-US" dirty="0" smtClean="0"/>
              <a:t>Bioinformatics</a:t>
            </a:r>
          </a:p>
          <a:p>
            <a:r>
              <a:rPr lang="en-US" dirty="0" smtClean="0"/>
              <a:t>Initiative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50255" y="559113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Short-term commitment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450425" y="5578564"/>
            <a:ext cx="242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Long-term commitment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77202" y="3659275"/>
            <a:ext cx="2665559" cy="1735327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Cooperation with platform personnel: R&amp;D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05871" y="5594390"/>
            <a:ext cx="151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Co-authorship</a:t>
            </a:r>
            <a:endParaRPr lang="en-US" dirty="0"/>
          </a:p>
        </p:txBody>
      </p:sp>
      <p:cxnSp>
        <p:nvCxnSpPr>
          <p:cNvPr id="14" name="Straight Arrow Connector 13"/>
          <p:cNvCxnSpPr>
            <a:endCxn id="5" idx="0"/>
          </p:cNvCxnSpPr>
          <p:nvPr/>
        </p:nvCxnSpPr>
        <p:spPr>
          <a:xfrm flipH="1">
            <a:off x="1716267" y="892815"/>
            <a:ext cx="1326495" cy="8425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431706" y="892815"/>
            <a:ext cx="213747" cy="22634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653398" y="3105985"/>
            <a:ext cx="6285" cy="553291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857710" y="3105984"/>
            <a:ext cx="952028" cy="553292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8" idx="0"/>
          </p:cNvCxnSpPr>
          <p:nvPr/>
        </p:nvCxnSpPr>
        <p:spPr>
          <a:xfrm>
            <a:off x="7118060" y="3344907"/>
            <a:ext cx="528135" cy="31436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7" idx="0"/>
          </p:cNvCxnSpPr>
          <p:nvPr/>
        </p:nvCxnSpPr>
        <p:spPr>
          <a:xfrm flipH="1">
            <a:off x="4796750" y="3332332"/>
            <a:ext cx="660050" cy="31436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29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charset="-128"/>
                <a:cs typeface="ＭＳ Ｐゴシック" charset="-128"/>
              </a:rPr>
              <a:t>“In </a:t>
            </a:r>
            <a:r>
              <a:rPr lang="en-US" smtClean="0">
                <a:ea typeface="ＭＳ Ｐゴシック" charset="-128"/>
                <a:cs typeface="ＭＳ Ｐゴシック" charset="-128"/>
                <a:hlinkClick r:id="rId3" tooltip="Genetics"/>
              </a:rPr>
              <a:t>genetics</a:t>
            </a:r>
            <a:r>
              <a:rPr lang="en-US" smtClean="0">
                <a:ea typeface="ＭＳ Ｐゴシック" charset="-128"/>
                <a:cs typeface="ＭＳ Ｐゴシック" charset="-128"/>
              </a:rPr>
              <a:t> and </a:t>
            </a:r>
            <a:r>
              <a:rPr lang="en-US" smtClean="0">
                <a:ea typeface="ＭＳ Ｐゴシック" charset="-128"/>
                <a:cs typeface="ＭＳ Ｐゴシック" charset="-128"/>
                <a:hlinkClick r:id="rId4" tooltip="Biochemistry"/>
              </a:rPr>
              <a:t>biochemistry</a:t>
            </a:r>
            <a:r>
              <a:rPr lang="en-US" smtClean="0">
                <a:ea typeface="ＭＳ Ｐゴシック" charset="-128"/>
                <a:cs typeface="ＭＳ Ｐゴシック" charset="-128"/>
              </a:rPr>
              <a:t>, </a:t>
            </a:r>
            <a:r>
              <a:rPr lang="en-US" b="1" smtClean="0">
                <a:ea typeface="ＭＳ Ｐゴシック" charset="-128"/>
                <a:cs typeface="ＭＳ Ｐゴシック" charset="-128"/>
              </a:rPr>
              <a:t>sequencing</a:t>
            </a:r>
            <a:r>
              <a:rPr lang="en-US" smtClean="0">
                <a:ea typeface="ＭＳ Ｐゴシック" charset="-128"/>
                <a:cs typeface="ＭＳ Ｐゴシック" charset="-128"/>
              </a:rPr>
              <a:t> means to determine the </a:t>
            </a:r>
            <a:r>
              <a:rPr lang="en-US" smtClean="0">
                <a:ea typeface="ＭＳ Ｐゴシック" charset="-128"/>
                <a:cs typeface="ＭＳ Ｐゴシック" charset="-128"/>
                <a:hlinkClick r:id="rId5" tooltip="Primary structure"/>
              </a:rPr>
              <a:t>primary structure</a:t>
            </a:r>
            <a:r>
              <a:rPr lang="en-US" smtClean="0">
                <a:ea typeface="ＭＳ Ｐゴシック" charset="-128"/>
                <a:cs typeface="ＭＳ Ｐゴシック" charset="-128"/>
              </a:rPr>
              <a:t> (or primary sequence) of an unbranched </a:t>
            </a:r>
            <a:r>
              <a:rPr lang="en-US" smtClean="0">
                <a:ea typeface="ＭＳ Ｐゴシック" charset="-128"/>
                <a:cs typeface="ＭＳ Ｐゴシック" charset="-128"/>
                <a:hlinkClick r:id="rId6" tooltip="Biopolymer"/>
              </a:rPr>
              <a:t>biopolymer</a:t>
            </a:r>
            <a:r>
              <a:rPr lang="en-US" smtClean="0">
                <a:ea typeface="ＭＳ Ｐゴシック" charset="-128"/>
                <a:cs typeface="ＭＳ Ｐゴシック" charset="-128"/>
              </a:rPr>
              <a:t>.”  </a:t>
            </a:r>
          </a:p>
          <a:p>
            <a:pPr algn="r" eaLnBrk="1" hangingPunct="1">
              <a:buFont typeface="Arial" charset="0"/>
              <a:buNone/>
            </a:pPr>
            <a:r>
              <a:rPr lang="en-US" smtClean="0">
                <a:ea typeface="ＭＳ Ｐゴシック" charset="-128"/>
                <a:cs typeface="ＭＳ Ｐゴシック" charset="-128"/>
              </a:rPr>
              <a:t>	(http://en.wikipedia.org/wiki/Sequencing)</a:t>
            </a:r>
          </a:p>
        </p:txBody>
      </p:sp>
      <p:pic>
        <p:nvPicPr>
          <p:cNvPr id="19458" name="Picture 3"/>
          <p:cNvPicPr>
            <a:picLocks noChangeAspect="1"/>
          </p:cNvPicPr>
          <p:nvPr/>
        </p:nvPicPr>
        <p:blipFill>
          <a:blip r:embed="rId7">
            <a:clrChange>
              <a:clrFrom>
                <a:srgbClr val="777777"/>
              </a:clrFrom>
              <a:clrTo>
                <a:srgbClr val="777777">
                  <a:alpha val="0"/>
                </a:srgbClr>
              </a:clrTo>
            </a:clrChange>
            <a:alphaModFix amt="19000"/>
          </a:blip>
          <a:srcRect/>
          <a:stretch>
            <a:fillRect/>
          </a:stretch>
        </p:blipFill>
        <p:spPr bwMode="auto">
          <a:xfrm>
            <a:off x="729762" y="22582"/>
            <a:ext cx="7957038" cy="687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59" name="TextBox 4"/>
          <p:cNvSpPr txBox="1">
            <a:spLocks noChangeArrowheads="1"/>
          </p:cNvSpPr>
          <p:nvPr/>
        </p:nvSpPr>
        <p:spPr bwMode="auto">
          <a:xfrm>
            <a:off x="252046" y="695325"/>
            <a:ext cx="2406162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Calibri" charset="0"/>
              </a:rPr>
              <a:t>DEFINITION</a:t>
            </a:r>
          </a:p>
        </p:txBody>
      </p:sp>
    </p:spTree>
    <p:extLst>
      <p:ext uri="{BB962C8B-B14F-4D97-AF65-F5344CB8AC3E}">
        <p14:creationId xmlns:p14="http://schemas.microsoft.com/office/powerpoint/2010/main" val="3731768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charset="-128"/>
                <a:cs typeface="ＭＳ Ｐゴシック" charset="-128"/>
              </a:rPr>
              <a:t>Once upon a time…</a:t>
            </a:r>
          </a:p>
        </p:txBody>
      </p:sp>
      <p:sp>
        <p:nvSpPr>
          <p:cNvPr id="23554" name="Content Placeholder 2"/>
          <p:cNvSpPr>
            <a:spLocks noGrp="1"/>
          </p:cNvSpPr>
          <p:nvPr>
            <p:ph idx="1"/>
          </p:nvPr>
        </p:nvSpPr>
        <p:spPr>
          <a:xfrm>
            <a:off x="914400" y="1600201"/>
            <a:ext cx="8229600" cy="4525963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charset="-128"/>
                <a:cs typeface="ＭＳ Ｐゴシック" charset="-128"/>
              </a:rPr>
              <a:t>Fredrik Sanger and Alan Coulson</a:t>
            </a:r>
          </a:p>
          <a:p>
            <a:pPr eaLnBrk="1" hangingPunct="1">
              <a:buFont typeface="Arial" charset="0"/>
              <a:buNone/>
            </a:pPr>
            <a:r>
              <a:rPr lang="en-US" smtClean="0">
                <a:ea typeface="ＭＳ Ｐゴシック" charset="-128"/>
                <a:cs typeface="ＭＳ Ｐゴシック" charset="-128"/>
              </a:rPr>
              <a:t> Chain Termination Sequencing (1977)</a:t>
            </a:r>
          </a:p>
          <a:p>
            <a:pPr eaLnBrk="1" hangingPunct="1">
              <a:buFont typeface="Arial" charset="0"/>
              <a:buNone/>
            </a:pPr>
            <a:r>
              <a:rPr lang="en-US" smtClean="0">
                <a:ea typeface="ＭＳ Ｐゴシック" charset="-128"/>
                <a:cs typeface="ＭＳ Ｐゴシック" charset="-128"/>
              </a:rPr>
              <a:t>Nobel prize 1980</a:t>
            </a:r>
          </a:p>
          <a:p>
            <a:pPr eaLnBrk="1" hangingPunct="1">
              <a:buFont typeface="Arial" charset="0"/>
              <a:buNone/>
            </a:pPr>
            <a:endParaRPr lang="en-US" smtClean="0">
              <a:ea typeface="ＭＳ Ｐゴシック" charset="-128"/>
              <a:cs typeface="ＭＳ Ｐゴシック" charset="-128"/>
            </a:endParaRPr>
          </a:p>
          <a:p>
            <a:pPr eaLnBrk="1" hangingPunct="1">
              <a:buFont typeface="Arial" charset="0"/>
              <a:buNone/>
            </a:pPr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3555" name="Picture 6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 bwMode="auto">
          <a:xfrm>
            <a:off x="457201" y="0"/>
            <a:ext cx="8316058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6" name="TextBox 7"/>
          <p:cNvSpPr txBox="1">
            <a:spLocks noChangeArrowheads="1"/>
          </p:cNvSpPr>
          <p:nvPr/>
        </p:nvSpPr>
        <p:spPr bwMode="auto">
          <a:xfrm>
            <a:off x="457201" y="3910014"/>
            <a:ext cx="6626333" cy="1754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</a:rPr>
              <a:t>Principle: </a:t>
            </a:r>
          </a:p>
          <a:p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	SYNTHESIS of DNA is randomly  </a:t>
            </a:r>
            <a:r>
              <a:rPr lang="en-US">
                <a:solidFill>
                  <a:srgbClr val="FE0F12"/>
                </a:solidFill>
                <a:latin typeface="Calibri" charset="0"/>
              </a:rPr>
              <a:t>TERMINATED</a:t>
            </a:r>
            <a:r>
              <a:rPr lang="en-US">
                <a:latin typeface="Calibri" charset="0"/>
              </a:rPr>
              <a:t> at different points</a:t>
            </a:r>
          </a:p>
          <a:p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	Separation of fragments that are 1 nucleotide different in size</a:t>
            </a:r>
          </a:p>
          <a:p>
            <a:r>
              <a:rPr lang="en-US" sz="1800">
                <a:latin typeface="Calibri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900756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algn="l" eaLnBrk="1" hangingPunct="1"/>
            <a:r>
              <a:rPr lang="en-US" smtClean="0">
                <a:ea typeface="ＭＳ Ｐゴシック" charset="-128"/>
                <a:cs typeface="ＭＳ Ｐゴシック" charset="-128"/>
              </a:rPr>
              <a:t>Sanger’s sequencing</a:t>
            </a:r>
          </a:p>
        </p:txBody>
      </p:sp>
      <p:pic>
        <p:nvPicPr>
          <p:cNvPr id="25602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45624" y="4056064"/>
            <a:ext cx="3936023" cy="225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5603" name="Group 10"/>
          <p:cNvGrpSpPr>
            <a:grpSpLocks/>
          </p:cNvGrpSpPr>
          <p:nvPr/>
        </p:nvGrpSpPr>
        <p:grpSpPr bwMode="auto">
          <a:xfrm>
            <a:off x="0" y="935038"/>
            <a:ext cx="4749263" cy="2655331"/>
            <a:chOff x="0" y="1120340"/>
            <a:chExt cx="4748634" cy="2655187"/>
          </a:xfrm>
        </p:grpSpPr>
        <p:pic>
          <p:nvPicPr>
            <p:cNvPr id="25610" name="Picture 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120340"/>
              <a:ext cx="3399181" cy="2471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611" name="TextBox 6"/>
            <p:cNvSpPr txBox="1">
              <a:spLocks noChangeArrowheads="1"/>
            </p:cNvSpPr>
            <p:nvPr/>
          </p:nvSpPr>
          <p:spPr bwMode="auto">
            <a:xfrm>
              <a:off x="219779" y="3406215"/>
              <a:ext cx="4528855" cy="369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latin typeface="Calibri" charset="0"/>
                </a:rPr>
                <a:t>Lack of OH-group at 3’ position of deoxyribose</a:t>
              </a:r>
            </a:p>
          </p:txBody>
        </p:sp>
        <p:sp>
          <p:nvSpPr>
            <p:cNvPr id="25612" name="TextBox 7"/>
            <p:cNvSpPr txBox="1">
              <a:spLocks noChangeArrowheads="1"/>
            </p:cNvSpPr>
            <p:nvPr/>
          </p:nvSpPr>
          <p:spPr bwMode="auto">
            <a:xfrm>
              <a:off x="1446143" y="2980789"/>
              <a:ext cx="259810" cy="369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  <a:latin typeface="Calibri" charset="0"/>
                </a:rPr>
                <a:t>!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1872513" y="3139530"/>
              <a:ext cx="92307" cy="730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0" name="Right Arrow 9"/>
            <p:cNvSpPr>
              <a:spLocks noChangeArrowheads="1"/>
            </p:cNvSpPr>
            <p:nvPr/>
          </p:nvSpPr>
          <p:spPr bwMode="auto">
            <a:xfrm flipV="1">
              <a:off x="1731734" y="3212551"/>
              <a:ext cx="141268" cy="149217"/>
            </a:xfrm>
            <a:prstGeom prst="rightArrow">
              <a:avLst>
                <a:gd name="adj1" fmla="val 50000"/>
                <a:gd name="adj2" fmla="val 50000"/>
              </a:avLst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rot="10800000" anchor="ctr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604" name="TextBox 12"/>
          <p:cNvSpPr txBox="1">
            <a:spLocks noChangeArrowheads="1"/>
          </p:cNvSpPr>
          <p:nvPr/>
        </p:nvSpPr>
        <p:spPr bwMode="auto">
          <a:xfrm>
            <a:off x="552450" y="4957763"/>
            <a:ext cx="28400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Calibri" charset="0"/>
              </a:rPr>
              <a:t>Fluorescent dye terminators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rot="5400000">
            <a:off x="1234343" y="4264880"/>
            <a:ext cx="996950" cy="14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137389" y="2171701"/>
            <a:ext cx="1236785" cy="31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607" name="TextBox 17"/>
          <p:cNvSpPr txBox="1">
            <a:spLocks noChangeArrowheads="1"/>
          </p:cNvSpPr>
          <p:nvPr/>
        </p:nvSpPr>
        <p:spPr bwMode="auto">
          <a:xfrm>
            <a:off x="5093677" y="1990726"/>
            <a:ext cx="201960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Calibri" charset="0"/>
              </a:rPr>
              <a:t>P</a:t>
            </a:r>
            <a:r>
              <a:rPr lang="en-US" sz="1800" baseline="30000">
                <a:latin typeface="Calibri" charset="0"/>
              </a:rPr>
              <a:t>32</a:t>
            </a:r>
            <a:r>
              <a:rPr lang="en-US" sz="1800">
                <a:latin typeface="Calibri" charset="0"/>
              </a:rPr>
              <a:t> labelled ddNTPs</a:t>
            </a:r>
            <a:endParaRPr lang="en-US" sz="1800" baseline="30000">
              <a:latin typeface="Calibri" charset="0"/>
            </a:endParaRPr>
          </a:p>
        </p:txBody>
      </p:sp>
      <p:pic>
        <p:nvPicPr>
          <p:cNvPr id="25608" name="Picture 1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70127" y="100013"/>
            <a:ext cx="1311519" cy="3306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9" name="TextBox 20"/>
          <p:cNvSpPr txBox="1">
            <a:spLocks noChangeArrowheads="1"/>
          </p:cNvSpPr>
          <p:nvPr/>
        </p:nvSpPr>
        <p:spPr bwMode="auto">
          <a:xfrm>
            <a:off x="219808" y="6210301"/>
            <a:ext cx="432581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rgbClr val="000090"/>
                </a:solidFill>
                <a:latin typeface="Century Gothic" charset="0"/>
                <a:ea typeface="Century Gothic" charset="0"/>
                <a:cs typeface="Century Gothic" charset="0"/>
              </a:rPr>
              <a:t>Max fragment length – 750 bp</a:t>
            </a:r>
          </a:p>
        </p:txBody>
      </p:sp>
    </p:spTree>
    <p:extLst>
      <p:ext uri="{BB962C8B-B14F-4D97-AF65-F5344CB8AC3E}">
        <p14:creationId xmlns:p14="http://schemas.microsoft.com/office/powerpoint/2010/main" val="32045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5"/>
          <p:cNvPicPr>
            <a:picLocks noChangeAspect="1"/>
          </p:cNvPicPr>
          <p:nvPr/>
        </p:nvPicPr>
        <p:blipFill>
          <a:blip r:embed="rId3">
            <a:lum bright="-14000" contrast="28000"/>
          </a:blip>
          <a:srcRect/>
          <a:stretch>
            <a:fillRect/>
          </a:stretch>
        </p:blipFill>
        <p:spPr bwMode="auto">
          <a:xfrm>
            <a:off x="2401766" y="1081088"/>
            <a:ext cx="41529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208085" y="0"/>
            <a:ext cx="8229600" cy="1143000"/>
          </a:xfrm>
        </p:spPr>
        <p:txBody>
          <a:bodyPr/>
          <a:lstStyle/>
          <a:p>
            <a:pPr algn="l" eaLnBrk="1" hangingPunct="1"/>
            <a:r>
              <a:rPr lang="en-US" dirty="0" err="1" smtClean="0">
                <a:ea typeface="ＭＳ Ｐゴシック" charset="-128"/>
                <a:cs typeface="ＭＳ Ｐゴシック" charset="-128"/>
              </a:rPr>
              <a:t>Maxam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> &amp; Gilbert Sequencing</a:t>
            </a:r>
          </a:p>
        </p:txBody>
      </p:sp>
    </p:spTree>
    <p:extLst>
      <p:ext uri="{BB962C8B-B14F-4D97-AF65-F5344CB8AC3E}">
        <p14:creationId xmlns:p14="http://schemas.microsoft.com/office/powerpoint/2010/main" val="2494259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3413</TotalTime>
  <Words>2210</Words>
  <Application>Microsoft Macintosh PowerPoint</Application>
  <PresentationFormat>On-screen Show (4:3)</PresentationFormat>
  <Paragraphs>595</Paragraphs>
  <Slides>58</Slides>
  <Notes>29</Notes>
  <HiddenSlides>10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Office Theme</vt:lpstr>
      <vt:lpstr>Next Generation Sequencing –  An Overview</vt:lpstr>
      <vt:lpstr>Today we will talk about:</vt:lpstr>
      <vt:lpstr>PowerPoint Presentation</vt:lpstr>
      <vt:lpstr>PowerPoint Presentation</vt:lpstr>
      <vt:lpstr>PowerPoint Presentation</vt:lpstr>
      <vt:lpstr>PowerPoint Presentation</vt:lpstr>
      <vt:lpstr>Once upon a time…</vt:lpstr>
      <vt:lpstr>Sanger’s sequencing</vt:lpstr>
      <vt:lpstr>Maxam &amp; Gilbert Sequencing</vt:lpstr>
      <vt:lpstr>Sequencing genomes  using Sanger’s method</vt:lpstr>
      <vt:lpstr>At the very beginning of genome sequencing era…</vt:lpstr>
      <vt:lpstr>PowerPoint Presentation</vt:lpstr>
      <vt:lpstr>Paradigm change</vt:lpstr>
      <vt:lpstr>PowerPoint Presentation</vt:lpstr>
      <vt:lpstr>Main hazard - DATA ANALYSIS</vt:lpstr>
      <vt:lpstr>Major NGS technologies</vt:lpstr>
      <vt:lpstr>NGS technologies</vt:lpstr>
      <vt:lpstr>Differences between platforms</vt:lpstr>
      <vt:lpstr>Roche</vt:lpstr>
      <vt:lpstr>454 Titanium GS FLX</vt:lpstr>
      <vt:lpstr>Illumina</vt:lpstr>
      <vt:lpstr>Illumina</vt:lpstr>
      <vt:lpstr>Illumina reads</vt:lpstr>
      <vt:lpstr>Life Technologies SOLiD</vt:lpstr>
      <vt:lpstr>SOLiD - ligation</vt:lpstr>
      <vt:lpstr>Life Technologies - Ion Torrent &amp; Ion Proton</vt:lpstr>
      <vt:lpstr>PowerPoint Presentation</vt:lpstr>
      <vt:lpstr>PowerPoint Presentation</vt:lpstr>
      <vt:lpstr>Ion Proton - Throughput</vt:lpstr>
      <vt:lpstr>Ion Torrent - H+ ion-sensitive field effect transistors </vt:lpstr>
      <vt:lpstr>Pacific Bioscience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The BEST?</vt:lpstr>
      <vt:lpstr>Garbage in – garbage out:  sequencing success to 90% depends on the sample quality </vt:lpstr>
      <vt:lpstr>Making a NGS library</vt:lpstr>
      <vt:lpstr>What do absorption ratios tell us?</vt:lpstr>
      <vt:lpstr>Sample prep: general recommendations</vt:lpstr>
      <vt:lpstr>How to make a correct measurement</vt:lpstr>
      <vt:lpstr>Post-extraction cleanup</vt:lpstr>
      <vt:lpstr>Input QC control at NGI:</vt:lpstr>
      <vt:lpstr>PowerPoint Presentation</vt:lpstr>
      <vt:lpstr>Sample prep: take home message</vt:lpstr>
      <vt:lpstr>NGS technologies - SUMMARY</vt:lpstr>
      <vt:lpstr>PowerPoint Presentation</vt:lpstr>
      <vt:lpstr>PowerPoint Presentation</vt:lpstr>
      <vt:lpstr>Summary</vt:lpstr>
      <vt:lpstr>PowerPoint Presentation</vt:lpstr>
      <vt:lpstr>PowerPoint Presentation</vt:lpstr>
      <vt:lpstr>National Genomics Infrastructure</vt:lpstr>
      <vt:lpstr>PowerPoint Presentation</vt:lpstr>
      <vt:lpstr>PowerPoint Presentation</vt:lpstr>
      <vt:lpstr>PowerPoint Presentation</vt:lpstr>
      <vt:lpstr>PowerPoint Presentation</vt:lpstr>
    </vt:vector>
  </TitlesOfParts>
  <Company>SciLife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 Generation Sequencing – An Overview</dc:title>
  <dc:creator>Olga Vinnere Pettersson</dc:creator>
  <cp:lastModifiedBy>Olga Vinnere Pettersson</cp:lastModifiedBy>
  <cp:revision>104</cp:revision>
  <dcterms:created xsi:type="dcterms:W3CDTF">2013-04-14T06:54:48Z</dcterms:created>
  <dcterms:modified xsi:type="dcterms:W3CDTF">2015-05-25T11:00:06Z</dcterms:modified>
</cp:coreProperties>
</file>